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45"/>
  </p:notesMasterIdLst>
  <p:handoutMasterIdLst>
    <p:handoutMasterId r:id="rId46"/>
  </p:handoutMasterIdLst>
  <p:sldIdLst>
    <p:sldId id="256" r:id="rId2"/>
    <p:sldId id="257" r:id="rId3"/>
    <p:sldId id="258" r:id="rId4"/>
    <p:sldId id="285" r:id="rId5"/>
    <p:sldId id="259" r:id="rId6"/>
    <p:sldId id="260" r:id="rId7"/>
    <p:sldId id="261" r:id="rId8"/>
    <p:sldId id="262" r:id="rId9"/>
    <p:sldId id="263" r:id="rId10"/>
    <p:sldId id="297" r:id="rId11"/>
    <p:sldId id="264" r:id="rId12"/>
    <p:sldId id="265" r:id="rId13"/>
    <p:sldId id="266" r:id="rId14"/>
    <p:sldId id="267" r:id="rId15"/>
    <p:sldId id="268" r:id="rId16"/>
    <p:sldId id="269" r:id="rId17"/>
    <p:sldId id="287" r:id="rId18"/>
    <p:sldId id="270" r:id="rId19"/>
    <p:sldId id="271" r:id="rId20"/>
    <p:sldId id="272" r:id="rId21"/>
    <p:sldId id="286" r:id="rId22"/>
    <p:sldId id="273" r:id="rId23"/>
    <p:sldId id="274" r:id="rId24"/>
    <p:sldId id="290" r:id="rId25"/>
    <p:sldId id="288" r:id="rId26"/>
    <p:sldId id="291" r:id="rId27"/>
    <p:sldId id="292" r:id="rId28"/>
    <p:sldId id="293" r:id="rId29"/>
    <p:sldId id="294" r:id="rId30"/>
    <p:sldId id="275" r:id="rId31"/>
    <p:sldId id="295" r:id="rId32"/>
    <p:sldId id="276" r:id="rId33"/>
    <p:sldId id="277" r:id="rId34"/>
    <p:sldId id="289" r:id="rId35"/>
    <p:sldId id="296" r:id="rId36"/>
    <p:sldId id="278" r:id="rId37"/>
    <p:sldId id="279" r:id="rId38"/>
    <p:sldId id="280" r:id="rId39"/>
    <p:sldId id="281" r:id="rId40"/>
    <p:sldId id="282" r:id="rId41"/>
    <p:sldId id="283" r:id="rId42"/>
    <p:sldId id="284" r:id="rId43"/>
    <p:sldId id="298" r:id="rId44"/>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0A30"/>
    <a:srgbClr val="0028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p:cViewPr varScale="1">
        <p:scale>
          <a:sx n="73" d="100"/>
          <a:sy n="73" d="100"/>
        </p:scale>
        <p:origin x="473" y="60"/>
      </p:cViewPr>
      <p:guideLst>
        <p:guide orient="horz" pos="2160"/>
        <p:guide pos="2880"/>
      </p:guideLst>
    </p:cSldViewPr>
  </p:slideViewPr>
  <p:notesTextViewPr>
    <p:cViewPr>
      <p:scale>
        <a:sx n="1" d="1"/>
        <a:sy n="1" d="1"/>
      </p:scale>
      <p:origin x="0" y="0"/>
    </p:cViewPr>
  </p:notesTextViewPr>
  <p:notesViewPr>
    <p:cSldViewPr>
      <p:cViewPr varScale="1">
        <p:scale>
          <a:sx n="78" d="100"/>
          <a:sy n="78" d="100"/>
        </p:scale>
        <p:origin x="-1986" y="-10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87" tIns="46244" rIns="92487" bIns="46244" rtlCol="0"/>
          <a:lstStyle>
            <a:lvl1pPr algn="r">
              <a:defRPr sz="1200"/>
            </a:lvl1pPr>
          </a:lstStyle>
          <a:p>
            <a:pPr algn="ctr"/>
            <a:endParaRPr lang="en-US" sz="1400" dirty="0">
              <a:solidFill>
                <a:srgbClr val="FF0000"/>
              </a:solidFill>
            </a:endParaRPr>
          </a:p>
        </p:txBody>
      </p:sp>
      <p:sp>
        <p:nvSpPr>
          <p:cNvPr id="4" name="Footer Placeholder 3"/>
          <p:cNvSpPr>
            <a:spLocks noGrp="1"/>
          </p:cNvSpPr>
          <p:nvPr>
            <p:ph type="ftr" sz="quarter" idx="2"/>
          </p:nvPr>
        </p:nvSpPr>
        <p:spPr>
          <a:xfrm>
            <a:off x="0" y="8772670"/>
            <a:ext cx="3011699" cy="461804"/>
          </a:xfrm>
          <a:prstGeom prst="rect">
            <a:avLst/>
          </a:prstGeom>
        </p:spPr>
        <p:txBody>
          <a:bodyPr vert="horz" lIns="92487" tIns="46244" rIns="92487" bIns="46244"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70"/>
            <a:ext cx="3011699" cy="461804"/>
          </a:xfrm>
          <a:prstGeom prst="rect">
            <a:avLst/>
          </a:prstGeom>
        </p:spPr>
        <p:txBody>
          <a:bodyPr vert="horz" lIns="92487" tIns="46244" rIns="92487" bIns="46244" rtlCol="0" anchor="b"/>
          <a:lstStyle>
            <a:lvl1pPr algn="r">
              <a:defRPr sz="1200"/>
            </a:lvl1pPr>
          </a:lstStyle>
          <a:p>
            <a:fld id="{66BB3AB5-13B2-4134-8C43-6AE1AFCD43F9}" type="slidenum">
              <a:rPr lang="en-US" smtClean="0"/>
              <a:t>‹#›</a:t>
            </a:fld>
            <a:endParaRPr lang="en-US"/>
          </a:p>
        </p:txBody>
      </p:sp>
    </p:spTree>
    <p:extLst>
      <p:ext uri="{BB962C8B-B14F-4D97-AF65-F5344CB8AC3E}">
        <p14:creationId xmlns:p14="http://schemas.microsoft.com/office/powerpoint/2010/main" val="2776995824"/>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2329" cy="462120"/>
          </a:xfrm>
          <a:prstGeom prst="rect">
            <a:avLst/>
          </a:prstGeom>
        </p:spPr>
        <p:txBody>
          <a:bodyPr vert="horz" lIns="90763" tIns="45382" rIns="90763" bIns="45382" rtlCol="0"/>
          <a:lstStyle>
            <a:lvl1pPr algn="l">
              <a:defRPr sz="1200"/>
            </a:lvl1pPr>
          </a:lstStyle>
          <a:p>
            <a:r>
              <a:rPr lang="en-US" smtClean="0"/>
              <a:t>Draft </a:t>
            </a:r>
            <a:endParaRPr lang="en-US"/>
          </a:p>
        </p:txBody>
      </p:sp>
      <p:sp>
        <p:nvSpPr>
          <p:cNvPr id="3" name="Date Placeholder 2"/>
          <p:cNvSpPr>
            <a:spLocks noGrp="1"/>
          </p:cNvSpPr>
          <p:nvPr>
            <p:ph type="dt" idx="1"/>
          </p:nvPr>
        </p:nvSpPr>
        <p:spPr>
          <a:xfrm>
            <a:off x="3936173" y="0"/>
            <a:ext cx="3012329" cy="462120"/>
          </a:xfrm>
          <a:prstGeom prst="rect">
            <a:avLst/>
          </a:prstGeom>
        </p:spPr>
        <p:txBody>
          <a:bodyPr vert="horz" lIns="90763" tIns="45382" rIns="90763" bIns="45382" rtlCol="0"/>
          <a:lstStyle>
            <a:lvl1pPr algn="r">
              <a:defRPr sz="1200"/>
            </a:lvl1pPr>
          </a:lstStyle>
          <a:p>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0763" tIns="45382" rIns="90763" bIns="45382" rtlCol="0" anchor="ctr"/>
          <a:lstStyle/>
          <a:p>
            <a:endParaRPr lang="en-US"/>
          </a:p>
        </p:txBody>
      </p:sp>
      <p:sp>
        <p:nvSpPr>
          <p:cNvPr id="5" name="Notes Placeholder 4"/>
          <p:cNvSpPr>
            <a:spLocks noGrp="1"/>
          </p:cNvSpPr>
          <p:nvPr>
            <p:ph type="body" sz="quarter" idx="3"/>
          </p:nvPr>
        </p:nvSpPr>
        <p:spPr>
          <a:xfrm>
            <a:off x="695637" y="4387768"/>
            <a:ext cx="5558801" cy="4155919"/>
          </a:xfrm>
          <a:prstGeom prst="rect">
            <a:avLst/>
          </a:prstGeom>
        </p:spPr>
        <p:txBody>
          <a:bodyPr vert="horz" lIns="90763" tIns="45382" rIns="90763" bIns="453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377"/>
            <a:ext cx="3012329" cy="462120"/>
          </a:xfrm>
          <a:prstGeom prst="rect">
            <a:avLst/>
          </a:prstGeom>
        </p:spPr>
        <p:txBody>
          <a:bodyPr vert="horz" lIns="90763" tIns="45382" rIns="90763" bIns="45382" rtlCol="0" anchor="b"/>
          <a:lstStyle>
            <a:lvl1pPr algn="l">
              <a:defRPr sz="1200"/>
            </a:lvl1pPr>
          </a:lstStyle>
          <a:p>
            <a:endParaRPr lang="en-US"/>
          </a:p>
        </p:txBody>
      </p:sp>
      <p:sp>
        <p:nvSpPr>
          <p:cNvPr id="7" name="Slide Number Placeholder 6"/>
          <p:cNvSpPr>
            <a:spLocks noGrp="1"/>
          </p:cNvSpPr>
          <p:nvPr>
            <p:ph type="sldNum" sz="quarter" idx="5"/>
          </p:nvPr>
        </p:nvSpPr>
        <p:spPr>
          <a:xfrm>
            <a:off x="3936173" y="8772377"/>
            <a:ext cx="3012329" cy="462120"/>
          </a:xfrm>
          <a:prstGeom prst="rect">
            <a:avLst/>
          </a:prstGeom>
        </p:spPr>
        <p:txBody>
          <a:bodyPr vert="horz" lIns="90763" tIns="45382" rIns="90763" bIns="45382" rtlCol="0" anchor="b"/>
          <a:lstStyle>
            <a:lvl1pPr algn="r">
              <a:defRPr sz="1200"/>
            </a:lvl1pPr>
          </a:lstStyle>
          <a:p>
            <a:fld id="{D28F704B-8D0D-4EF1-AB61-62314178C8CA}" type="slidenum">
              <a:rPr lang="en-US" smtClean="0"/>
              <a:t>‹#›</a:t>
            </a:fld>
            <a:endParaRPr lang="en-US"/>
          </a:p>
        </p:txBody>
      </p:sp>
    </p:spTree>
    <p:extLst>
      <p:ext uri="{BB962C8B-B14F-4D97-AF65-F5344CB8AC3E}">
        <p14:creationId xmlns:p14="http://schemas.microsoft.com/office/powerpoint/2010/main" val="1823155590"/>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8F704B-8D0D-4EF1-AB61-62314178C8CA}" type="slidenum">
              <a:rPr lang="en-US" smtClean="0"/>
              <a:t>1</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smtClean="0"/>
              <a:t>Draft </a:t>
            </a:r>
            <a:endParaRPr lang="en-US"/>
          </a:p>
        </p:txBody>
      </p:sp>
    </p:spTree>
    <p:extLst>
      <p:ext uri="{BB962C8B-B14F-4D97-AF65-F5344CB8AC3E}">
        <p14:creationId xmlns:p14="http://schemas.microsoft.com/office/powerpoint/2010/main" val="2550926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Draft </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D28F704B-8D0D-4EF1-AB61-62314178C8CA}" type="slidenum">
              <a:rPr lang="en-US" smtClean="0"/>
              <a:t>10</a:t>
            </a:fld>
            <a:endParaRPr lang="en-US"/>
          </a:p>
        </p:txBody>
      </p:sp>
    </p:spTree>
    <p:extLst>
      <p:ext uri="{BB962C8B-B14F-4D97-AF65-F5344CB8AC3E}">
        <p14:creationId xmlns:p14="http://schemas.microsoft.com/office/powerpoint/2010/main" val="3894525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Draft </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D28F704B-8D0D-4EF1-AB61-62314178C8CA}" type="slidenum">
              <a:rPr lang="en-US" smtClean="0"/>
              <a:t>11</a:t>
            </a:fld>
            <a:endParaRPr lang="en-US"/>
          </a:p>
        </p:txBody>
      </p:sp>
    </p:spTree>
    <p:extLst>
      <p:ext uri="{BB962C8B-B14F-4D97-AF65-F5344CB8AC3E}">
        <p14:creationId xmlns:p14="http://schemas.microsoft.com/office/powerpoint/2010/main" val="2455193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Draft </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D28F704B-8D0D-4EF1-AB61-62314178C8CA}" type="slidenum">
              <a:rPr lang="en-US" smtClean="0"/>
              <a:t>12</a:t>
            </a:fld>
            <a:endParaRPr lang="en-US"/>
          </a:p>
        </p:txBody>
      </p:sp>
    </p:spTree>
    <p:extLst>
      <p:ext uri="{BB962C8B-B14F-4D97-AF65-F5344CB8AC3E}">
        <p14:creationId xmlns:p14="http://schemas.microsoft.com/office/powerpoint/2010/main" val="3324107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Draft </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D28F704B-8D0D-4EF1-AB61-62314178C8CA}" type="slidenum">
              <a:rPr lang="en-US" smtClean="0"/>
              <a:t>13</a:t>
            </a:fld>
            <a:endParaRPr lang="en-US"/>
          </a:p>
        </p:txBody>
      </p:sp>
    </p:spTree>
    <p:extLst>
      <p:ext uri="{BB962C8B-B14F-4D97-AF65-F5344CB8AC3E}">
        <p14:creationId xmlns:p14="http://schemas.microsoft.com/office/powerpoint/2010/main" val="3846560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Draft </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D28F704B-8D0D-4EF1-AB61-62314178C8CA}" type="slidenum">
              <a:rPr lang="en-US" smtClean="0"/>
              <a:t>14</a:t>
            </a:fld>
            <a:endParaRPr lang="en-US"/>
          </a:p>
        </p:txBody>
      </p:sp>
    </p:spTree>
    <p:extLst>
      <p:ext uri="{BB962C8B-B14F-4D97-AF65-F5344CB8AC3E}">
        <p14:creationId xmlns:p14="http://schemas.microsoft.com/office/powerpoint/2010/main" val="3087732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Draft </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D28F704B-8D0D-4EF1-AB61-62314178C8CA}" type="slidenum">
              <a:rPr lang="en-US" smtClean="0"/>
              <a:t>15</a:t>
            </a:fld>
            <a:endParaRPr lang="en-US"/>
          </a:p>
        </p:txBody>
      </p:sp>
    </p:spTree>
    <p:extLst>
      <p:ext uri="{BB962C8B-B14F-4D97-AF65-F5344CB8AC3E}">
        <p14:creationId xmlns:p14="http://schemas.microsoft.com/office/powerpoint/2010/main" val="479352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Draft </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D28F704B-8D0D-4EF1-AB61-62314178C8CA}" type="slidenum">
              <a:rPr lang="en-US" smtClean="0"/>
              <a:t>16</a:t>
            </a:fld>
            <a:endParaRPr lang="en-US"/>
          </a:p>
        </p:txBody>
      </p:sp>
    </p:spTree>
    <p:extLst>
      <p:ext uri="{BB962C8B-B14F-4D97-AF65-F5344CB8AC3E}">
        <p14:creationId xmlns:p14="http://schemas.microsoft.com/office/powerpoint/2010/main" val="2244435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Draft </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D28F704B-8D0D-4EF1-AB61-62314178C8CA}" type="slidenum">
              <a:rPr lang="en-US" smtClean="0"/>
              <a:t>17</a:t>
            </a:fld>
            <a:endParaRPr lang="en-US"/>
          </a:p>
        </p:txBody>
      </p:sp>
    </p:spTree>
    <p:extLst>
      <p:ext uri="{BB962C8B-B14F-4D97-AF65-F5344CB8AC3E}">
        <p14:creationId xmlns:p14="http://schemas.microsoft.com/office/powerpoint/2010/main" val="2920348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Draft </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D28F704B-8D0D-4EF1-AB61-62314178C8CA}" type="slidenum">
              <a:rPr lang="en-US" smtClean="0"/>
              <a:t>18</a:t>
            </a:fld>
            <a:endParaRPr lang="en-US"/>
          </a:p>
        </p:txBody>
      </p:sp>
    </p:spTree>
    <p:extLst>
      <p:ext uri="{BB962C8B-B14F-4D97-AF65-F5344CB8AC3E}">
        <p14:creationId xmlns:p14="http://schemas.microsoft.com/office/powerpoint/2010/main" val="2234617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Draft </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D28F704B-8D0D-4EF1-AB61-62314178C8CA}" type="slidenum">
              <a:rPr lang="en-US" smtClean="0"/>
              <a:t>19</a:t>
            </a:fld>
            <a:endParaRPr lang="en-US"/>
          </a:p>
        </p:txBody>
      </p:sp>
    </p:spTree>
    <p:extLst>
      <p:ext uri="{BB962C8B-B14F-4D97-AF65-F5344CB8AC3E}">
        <p14:creationId xmlns:p14="http://schemas.microsoft.com/office/powerpoint/2010/main" val="995407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Draft </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D28F704B-8D0D-4EF1-AB61-62314178C8CA}" type="slidenum">
              <a:rPr lang="en-US" smtClean="0"/>
              <a:t>2</a:t>
            </a:fld>
            <a:endParaRPr lang="en-US"/>
          </a:p>
        </p:txBody>
      </p:sp>
    </p:spTree>
    <p:extLst>
      <p:ext uri="{BB962C8B-B14F-4D97-AF65-F5344CB8AC3E}">
        <p14:creationId xmlns:p14="http://schemas.microsoft.com/office/powerpoint/2010/main" val="3380146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Draft </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D28F704B-8D0D-4EF1-AB61-62314178C8CA}" type="slidenum">
              <a:rPr lang="en-US" smtClean="0"/>
              <a:t>20</a:t>
            </a:fld>
            <a:endParaRPr lang="en-US"/>
          </a:p>
        </p:txBody>
      </p:sp>
    </p:spTree>
    <p:extLst>
      <p:ext uri="{BB962C8B-B14F-4D97-AF65-F5344CB8AC3E}">
        <p14:creationId xmlns:p14="http://schemas.microsoft.com/office/powerpoint/2010/main" val="3293031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Draft </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D28F704B-8D0D-4EF1-AB61-62314178C8CA}" type="slidenum">
              <a:rPr lang="en-US" smtClean="0"/>
              <a:t>21</a:t>
            </a:fld>
            <a:endParaRPr lang="en-US"/>
          </a:p>
        </p:txBody>
      </p:sp>
    </p:spTree>
    <p:extLst>
      <p:ext uri="{BB962C8B-B14F-4D97-AF65-F5344CB8AC3E}">
        <p14:creationId xmlns:p14="http://schemas.microsoft.com/office/powerpoint/2010/main" val="2387341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Draft </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D28F704B-8D0D-4EF1-AB61-62314178C8CA}" type="slidenum">
              <a:rPr lang="en-US" smtClean="0"/>
              <a:t>22</a:t>
            </a:fld>
            <a:endParaRPr lang="en-US"/>
          </a:p>
        </p:txBody>
      </p:sp>
    </p:spTree>
    <p:extLst>
      <p:ext uri="{BB962C8B-B14F-4D97-AF65-F5344CB8AC3E}">
        <p14:creationId xmlns:p14="http://schemas.microsoft.com/office/powerpoint/2010/main" val="1750010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Draft </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D28F704B-8D0D-4EF1-AB61-62314178C8CA}" type="slidenum">
              <a:rPr lang="en-US" smtClean="0"/>
              <a:t>23</a:t>
            </a:fld>
            <a:endParaRPr lang="en-US"/>
          </a:p>
        </p:txBody>
      </p:sp>
    </p:spTree>
    <p:extLst>
      <p:ext uri="{BB962C8B-B14F-4D97-AF65-F5344CB8AC3E}">
        <p14:creationId xmlns:p14="http://schemas.microsoft.com/office/powerpoint/2010/main" val="4142520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Draft </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D28F704B-8D0D-4EF1-AB61-62314178C8CA}" type="slidenum">
              <a:rPr lang="en-US" smtClean="0"/>
              <a:t>24</a:t>
            </a:fld>
            <a:endParaRPr lang="en-US"/>
          </a:p>
        </p:txBody>
      </p:sp>
    </p:spTree>
    <p:extLst>
      <p:ext uri="{BB962C8B-B14F-4D97-AF65-F5344CB8AC3E}">
        <p14:creationId xmlns:p14="http://schemas.microsoft.com/office/powerpoint/2010/main" val="1938912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Draft </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D28F704B-8D0D-4EF1-AB61-62314178C8CA}" type="slidenum">
              <a:rPr lang="en-US" smtClean="0"/>
              <a:t>25</a:t>
            </a:fld>
            <a:endParaRPr lang="en-US"/>
          </a:p>
        </p:txBody>
      </p:sp>
    </p:spTree>
    <p:extLst>
      <p:ext uri="{BB962C8B-B14F-4D97-AF65-F5344CB8AC3E}">
        <p14:creationId xmlns:p14="http://schemas.microsoft.com/office/powerpoint/2010/main" val="7717032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Draft </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D28F704B-8D0D-4EF1-AB61-62314178C8CA}" type="slidenum">
              <a:rPr lang="en-US" smtClean="0"/>
              <a:t>26</a:t>
            </a:fld>
            <a:endParaRPr lang="en-US"/>
          </a:p>
        </p:txBody>
      </p:sp>
    </p:spTree>
    <p:extLst>
      <p:ext uri="{BB962C8B-B14F-4D97-AF65-F5344CB8AC3E}">
        <p14:creationId xmlns:p14="http://schemas.microsoft.com/office/powerpoint/2010/main" val="2474222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Draft </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D28F704B-8D0D-4EF1-AB61-62314178C8CA}" type="slidenum">
              <a:rPr lang="en-US" smtClean="0"/>
              <a:t>27</a:t>
            </a:fld>
            <a:endParaRPr lang="en-US"/>
          </a:p>
        </p:txBody>
      </p:sp>
    </p:spTree>
    <p:extLst>
      <p:ext uri="{BB962C8B-B14F-4D97-AF65-F5344CB8AC3E}">
        <p14:creationId xmlns:p14="http://schemas.microsoft.com/office/powerpoint/2010/main" val="41631578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Draft </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D28F704B-8D0D-4EF1-AB61-62314178C8CA}" type="slidenum">
              <a:rPr lang="en-US" smtClean="0"/>
              <a:t>28</a:t>
            </a:fld>
            <a:endParaRPr lang="en-US"/>
          </a:p>
        </p:txBody>
      </p:sp>
    </p:spTree>
    <p:extLst>
      <p:ext uri="{BB962C8B-B14F-4D97-AF65-F5344CB8AC3E}">
        <p14:creationId xmlns:p14="http://schemas.microsoft.com/office/powerpoint/2010/main" val="16972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Draft </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D28F704B-8D0D-4EF1-AB61-62314178C8CA}" type="slidenum">
              <a:rPr lang="en-US" smtClean="0"/>
              <a:t>29</a:t>
            </a:fld>
            <a:endParaRPr lang="en-US"/>
          </a:p>
        </p:txBody>
      </p:sp>
    </p:spTree>
    <p:extLst>
      <p:ext uri="{BB962C8B-B14F-4D97-AF65-F5344CB8AC3E}">
        <p14:creationId xmlns:p14="http://schemas.microsoft.com/office/powerpoint/2010/main" val="232713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Draft </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D28F704B-8D0D-4EF1-AB61-62314178C8CA}" type="slidenum">
              <a:rPr lang="en-US" smtClean="0"/>
              <a:t>3</a:t>
            </a:fld>
            <a:endParaRPr lang="en-US"/>
          </a:p>
        </p:txBody>
      </p:sp>
    </p:spTree>
    <p:extLst>
      <p:ext uri="{BB962C8B-B14F-4D97-AF65-F5344CB8AC3E}">
        <p14:creationId xmlns:p14="http://schemas.microsoft.com/office/powerpoint/2010/main" val="732872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Draft </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D28F704B-8D0D-4EF1-AB61-62314178C8CA}" type="slidenum">
              <a:rPr lang="en-US" smtClean="0"/>
              <a:t>30</a:t>
            </a:fld>
            <a:endParaRPr lang="en-US"/>
          </a:p>
        </p:txBody>
      </p:sp>
    </p:spTree>
    <p:extLst>
      <p:ext uri="{BB962C8B-B14F-4D97-AF65-F5344CB8AC3E}">
        <p14:creationId xmlns:p14="http://schemas.microsoft.com/office/powerpoint/2010/main" val="4033728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Draft </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D28F704B-8D0D-4EF1-AB61-62314178C8CA}" type="slidenum">
              <a:rPr lang="en-US" smtClean="0"/>
              <a:t>31</a:t>
            </a:fld>
            <a:endParaRPr lang="en-US"/>
          </a:p>
        </p:txBody>
      </p:sp>
    </p:spTree>
    <p:extLst>
      <p:ext uri="{BB962C8B-B14F-4D97-AF65-F5344CB8AC3E}">
        <p14:creationId xmlns:p14="http://schemas.microsoft.com/office/powerpoint/2010/main" val="3640609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Draft </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D28F704B-8D0D-4EF1-AB61-62314178C8CA}" type="slidenum">
              <a:rPr lang="en-US" smtClean="0"/>
              <a:t>32</a:t>
            </a:fld>
            <a:endParaRPr lang="en-US"/>
          </a:p>
        </p:txBody>
      </p:sp>
    </p:spTree>
    <p:extLst>
      <p:ext uri="{BB962C8B-B14F-4D97-AF65-F5344CB8AC3E}">
        <p14:creationId xmlns:p14="http://schemas.microsoft.com/office/powerpoint/2010/main" val="7423495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Draft </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D28F704B-8D0D-4EF1-AB61-62314178C8CA}" type="slidenum">
              <a:rPr lang="en-US" smtClean="0"/>
              <a:t>33</a:t>
            </a:fld>
            <a:endParaRPr lang="en-US"/>
          </a:p>
        </p:txBody>
      </p:sp>
    </p:spTree>
    <p:extLst>
      <p:ext uri="{BB962C8B-B14F-4D97-AF65-F5344CB8AC3E}">
        <p14:creationId xmlns:p14="http://schemas.microsoft.com/office/powerpoint/2010/main" val="22667613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Draft </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D28F704B-8D0D-4EF1-AB61-62314178C8CA}" type="slidenum">
              <a:rPr lang="en-US" smtClean="0"/>
              <a:t>34</a:t>
            </a:fld>
            <a:endParaRPr lang="en-US"/>
          </a:p>
        </p:txBody>
      </p:sp>
    </p:spTree>
    <p:extLst>
      <p:ext uri="{BB962C8B-B14F-4D97-AF65-F5344CB8AC3E}">
        <p14:creationId xmlns:p14="http://schemas.microsoft.com/office/powerpoint/2010/main" val="21476014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Draft </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D28F704B-8D0D-4EF1-AB61-62314178C8CA}" type="slidenum">
              <a:rPr lang="en-US" smtClean="0"/>
              <a:t>35</a:t>
            </a:fld>
            <a:endParaRPr lang="en-US"/>
          </a:p>
        </p:txBody>
      </p:sp>
    </p:spTree>
    <p:extLst>
      <p:ext uri="{BB962C8B-B14F-4D97-AF65-F5344CB8AC3E}">
        <p14:creationId xmlns:p14="http://schemas.microsoft.com/office/powerpoint/2010/main" val="42571016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Draft </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D28F704B-8D0D-4EF1-AB61-62314178C8CA}" type="slidenum">
              <a:rPr lang="en-US" smtClean="0"/>
              <a:t>36</a:t>
            </a:fld>
            <a:endParaRPr lang="en-US"/>
          </a:p>
        </p:txBody>
      </p:sp>
    </p:spTree>
    <p:extLst>
      <p:ext uri="{BB962C8B-B14F-4D97-AF65-F5344CB8AC3E}">
        <p14:creationId xmlns:p14="http://schemas.microsoft.com/office/powerpoint/2010/main" val="26058278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Draft </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D28F704B-8D0D-4EF1-AB61-62314178C8CA}" type="slidenum">
              <a:rPr lang="en-US" smtClean="0"/>
              <a:t>37</a:t>
            </a:fld>
            <a:endParaRPr lang="en-US"/>
          </a:p>
        </p:txBody>
      </p:sp>
    </p:spTree>
    <p:extLst>
      <p:ext uri="{BB962C8B-B14F-4D97-AF65-F5344CB8AC3E}">
        <p14:creationId xmlns:p14="http://schemas.microsoft.com/office/powerpoint/2010/main" val="15807739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Draft </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D28F704B-8D0D-4EF1-AB61-62314178C8CA}" type="slidenum">
              <a:rPr lang="en-US" smtClean="0"/>
              <a:t>38</a:t>
            </a:fld>
            <a:endParaRPr lang="en-US"/>
          </a:p>
        </p:txBody>
      </p:sp>
    </p:spTree>
    <p:extLst>
      <p:ext uri="{BB962C8B-B14F-4D97-AF65-F5344CB8AC3E}">
        <p14:creationId xmlns:p14="http://schemas.microsoft.com/office/powerpoint/2010/main" val="16458604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Draft </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D28F704B-8D0D-4EF1-AB61-62314178C8CA}" type="slidenum">
              <a:rPr lang="en-US" smtClean="0"/>
              <a:t>39</a:t>
            </a:fld>
            <a:endParaRPr lang="en-US"/>
          </a:p>
        </p:txBody>
      </p:sp>
    </p:spTree>
    <p:extLst>
      <p:ext uri="{BB962C8B-B14F-4D97-AF65-F5344CB8AC3E}">
        <p14:creationId xmlns:p14="http://schemas.microsoft.com/office/powerpoint/2010/main" val="588865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Draft </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D28F704B-8D0D-4EF1-AB61-62314178C8CA}" type="slidenum">
              <a:rPr lang="en-US" smtClean="0"/>
              <a:t>4</a:t>
            </a:fld>
            <a:endParaRPr lang="en-US"/>
          </a:p>
        </p:txBody>
      </p:sp>
    </p:spTree>
    <p:extLst>
      <p:ext uri="{BB962C8B-B14F-4D97-AF65-F5344CB8AC3E}">
        <p14:creationId xmlns:p14="http://schemas.microsoft.com/office/powerpoint/2010/main" val="7965479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Draft </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D28F704B-8D0D-4EF1-AB61-62314178C8CA}" type="slidenum">
              <a:rPr lang="en-US" smtClean="0"/>
              <a:t>40</a:t>
            </a:fld>
            <a:endParaRPr lang="en-US"/>
          </a:p>
        </p:txBody>
      </p:sp>
    </p:spTree>
    <p:extLst>
      <p:ext uri="{BB962C8B-B14F-4D97-AF65-F5344CB8AC3E}">
        <p14:creationId xmlns:p14="http://schemas.microsoft.com/office/powerpoint/2010/main" val="36642691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Draft </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D28F704B-8D0D-4EF1-AB61-62314178C8CA}" type="slidenum">
              <a:rPr lang="en-US" smtClean="0"/>
              <a:t>41</a:t>
            </a:fld>
            <a:endParaRPr lang="en-US"/>
          </a:p>
        </p:txBody>
      </p:sp>
    </p:spTree>
    <p:extLst>
      <p:ext uri="{BB962C8B-B14F-4D97-AF65-F5344CB8AC3E}">
        <p14:creationId xmlns:p14="http://schemas.microsoft.com/office/powerpoint/2010/main" val="22932207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8F704B-8D0D-4EF1-AB61-62314178C8CA}" type="slidenum">
              <a:rPr lang="en-US" smtClean="0"/>
              <a:t>42</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smtClean="0"/>
              <a:t>Draft </a:t>
            </a:r>
            <a:endParaRPr lang="en-US"/>
          </a:p>
        </p:txBody>
      </p:sp>
    </p:spTree>
    <p:extLst>
      <p:ext uri="{BB962C8B-B14F-4D97-AF65-F5344CB8AC3E}">
        <p14:creationId xmlns:p14="http://schemas.microsoft.com/office/powerpoint/2010/main" val="19585000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Draft </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D28F704B-8D0D-4EF1-AB61-62314178C8CA}" type="slidenum">
              <a:rPr lang="en-US" smtClean="0"/>
              <a:t>43</a:t>
            </a:fld>
            <a:endParaRPr lang="en-US"/>
          </a:p>
        </p:txBody>
      </p:sp>
    </p:spTree>
    <p:extLst>
      <p:ext uri="{BB962C8B-B14F-4D97-AF65-F5344CB8AC3E}">
        <p14:creationId xmlns:p14="http://schemas.microsoft.com/office/powerpoint/2010/main" val="792250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210 more deaths.  What a jump in last two years</a:t>
            </a:r>
          </a:p>
          <a:p>
            <a:r>
              <a:rPr lang="en-US" dirty="0" smtClean="0"/>
              <a:t>600 more deadly force</a:t>
            </a:r>
            <a:r>
              <a:rPr lang="en-US" baseline="0" dirty="0" smtClean="0"/>
              <a:t> incidents in last two years</a:t>
            </a:r>
            <a:endParaRPr lang="en-US" dirty="0"/>
          </a:p>
        </p:txBody>
      </p:sp>
      <p:sp>
        <p:nvSpPr>
          <p:cNvPr id="4" name="Header Placeholder 3"/>
          <p:cNvSpPr>
            <a:spLocks noGrp="1"/>
          </p:cNvSpPr>
          <p:nvPr>
            <p:ph type="hdr" sz="quarter" idx="10"/>
          </p:nvPr>
        </p:nvSpPr>
        <p:spPr/>
        <p:txBody>
          <a:bodyPr/>
          <a:lstStyle/>
          <a:p>
            <a:r>
              <a:rPr lang="en-US" smtClean="0"/>
              <a:t>Draft </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D28F704B-8D0D-4EF1-AB61-62314178C8CA}" type="slidenum">
              <a:rPr lang="en-US" smtClean="0"/>
              <a:t>5</a:t>
            </a:fld>
            <a:endParaRPr lang="en-US"/>
          </a:p>
        </p:txBody>
      </p:sp>
    </p:spTree>
    <p:extLst>
      <p:ext uri="{BB962C8B-B14F-4D97-AF65-F5344CB8AC3E}">
        <p14:creationId xmlns:p14="http://schemas.microsoft.com/office/powerpoint/2010/main" val="1537494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Draft </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D28F704B-8D0D-4EF1-AB61-62314178C8CA}" type="slidenum">
              <a:rPr lang="en-US" smtClean="0"/>
              <a:t>6</a:t>
            </a:fld>
            <a:endParaRPr lang="en-US"/>
          </a:p>
        </p:txBody>
      </p:sp>
    </p:spTree>
    <p:extLst>
      <p:ext uri="{BB962C8B-B14F-4D97-AF65-F5344CB8AC3E}">
        <p14:creationId xmlns:p14="http://schemas.microsoft.com/office/powerpoint/2010/main" val="2066935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Draft </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D28F704B-8D0D-4EF1-AB61-62314178C8CA}" type="slidenum">
              <a:rPr lang="en-US" smtClean="0"/>
              <a:t>7</a:t>
            </a:fld>
            <a:endParaRPr lang="en-US"/>
          </a:p>
        </p:txBody>
      </p:sp>
    </p:spTree>
    <p:extLst>
      <p:ext uri="{BB962C8B-B14F-4D97-AF65-F5344CB8AC3E}">
        <p14:creationId xmlns:p14="http://schemas.microsoft.com/office/powerpoint/2010/main" val="2447394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Draft </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D28F704B-8D0D-4EF1-AB61-62314178C8CA}" type="slidenum">
              <a:rPr lang="en-US" smtClean="0"/>
              <a:t>8</a:t>
            </a:fld>
            <a:endParaRPr lang="en-US"/>
          </a:p>
        </p:txBody>
      </p:sp>
    </p:spTree>
    <p:extLst>
      <p:ext uri="{BB962C8B-B14F-4D97-AF65-F5344CB8AC3E}">
        <p14:creationId xmlns:p14="http://schemas.microsoft.com/office/powerpoint/2010/main" val="3201488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Draft </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D28F704B-8D0D-4EF1-AB61-62314178C8CA}" type="slidenum">
              <a:rPr lang="en-US" smtClean="0"/>
              <a:t>9</a:t>
            </a:fld>
            <a:endParaRPr lang="en-US"/>
          </a:p>
        </p:txBody>
      </p:sp>
    </p:spTree>
    <p:extLst>
      <p:ext uri="{BB962C8B-B14F-4D97-AF65-F5344CB8AC3E}">
        <p14:creationId xmlns:p14="http://schemas.microsoft.com/office/powerpoint/2010/main" val="907654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5DDFA9-90F8-4B36-ADA5-8CAD475A9054}" type="datetime2">
              <a:rPr lang="en-US" smtClean="0"/>
              <a:t>Friday, March 5, 2021</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916E1D-B7F6-4688-84E5-BEB2E9E8D1EE}" type="datetime2">
              <a:rPr lang="en-US" smtClean="0"/>
              <a:t>Friday, March 5, 2021</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935BC5-E79B-4473-86D8-D9457E7051CF}" type="datetime2">
              <a:rPr lang="en-US" smtClean="0"/>
              <a:t>Friday, March 5, 2021</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BED6ED-8A36-4563-A0AF-6EE4AE3EDC7C}" type="datetime2">
              <a:rPr lang="en-US" smtClean="0"/>
              <a:t>Friday, March 5, 2021</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46BB7D-BD73-4E9B-AE8B-0874C5E30ED5}" type="datetime2">
              <a:rPr lang="en-US" smtClean="0"/>
              <a:t>Friday, March 5, 2021</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D36521-80DA-466A-AFFE-AA788255B2B8}" type="datetime2">
              <a:rPr lang="en-US" smtClean="0"/>
              <a:t>Friday, March 5, 2021</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B3DA73-88AA-4E0F-AF33-A8363B1562BA}" type="datetime2">
              <a:rPr lang="en-US" smtClean="0"/>
              <a:t>Friday, March 5, 2021</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807B23-7E05-4E39-AA21-90817C8C70F4}" type="datetime2">
              <a:rPr lang="en-US" smtClean="0"/>
              <a:t>Friday, March 5, 2021</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A6374B-9B85-419A-B5A5-B72ADD8691A1}" type="datetime2">
              <a:rPr lang="en-US" smtClean="0"/>
              <a:t>Friday, March 5, 2021</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A8FB36-9A27-46B9-A0E8-C2447E6E5DB6}" type="datetime2">
              <a:rPr lang="en-US" smtClean="0"/>
              <a:t>Friday, March 5, 2021</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1658AB-39DE-47DC-A6B4-1BB2EDD30A3A}" type="datetime2">
              <a:rPr lang="en-US" smtClean="0"/>
              <a:t>Friday, March 5, 2021</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rgbClr val="BF0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1845AD6-E674-4DCC-8A9D-19FB78181AE2}" type="datetime2">
              <a:rPr lang="en-US" smtClean="0"/>
              <a:t>Friday, March 5, 2021</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iming>
    <p:tnLst>
      <p:par>
        <p:cTn id="1" dur="indefinite" restart="never" nodeType="tmRoot"/>
      </p:par>
    </p:tnLst>
  </p:timing>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5VcSwejU2D0&amp;feature=youtu.b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www.youtube.com/watch?v=j0It68YxLQQ"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nytimes.com/2015/06/19/us/charleston-church-shooting.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hyperlink" Target="http://www.cbsnews.com/news/5-dead-in-louisiana-church-shooti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0CFEC368-1D7A-4F81-ABF6-AE0E36BAF64C}" type="slidenum">
              <a:rPr lang="en-US" smtClean="0"/>
              <a:pPr/>
              <a:t>1</a:t>
            </a:fld>
            <a:endParaRPr lang="en-US" dirty="0"/>
          </a:p>
        </p:txBody>
      </p:sp>
      <p:sp>
        <p:nvSpPr>
          <p:cNvPr id="2" name="Title 1"/>
          <p:cNvSpPr>
            <a:spLocks noGrp="1"/>
          </p:cNvSpPr>
          <p:nvPr>
            <p:ph type="ctrTitle" idx="4294967295"/>
          </p:nvPr>
        </p:nvSpPr>
        <p:spPr>
          <a:xfrm>
            <a:off x="190500" y="576216"/>
            <a:ext cx="8610600" cy="2700384"/>
          </a:xfrm>
        </p:spPr>
        <p:txBody>
          <a:bodyPr>
            <a:noAutofit/>
          </a:bodyPr>
          <a:lstStyle/>
          <a:p>
            <a:pPr algn="ctr"/>
            <a:r>
              <a:rPr lang="en-US" sz="5400" b="1" dirty="0" smtClean="0">
                <a:solidFill>
                  <a:srgbClr val="002868"/>
                </a:solidFill>
              </a:rPr>
              <a:t>Place of Worship</a:t>
            </a:r>
            <a:br>
              <a:rPr lang="en-US" sz="5400" b="1" dirty="0" smtClean="0">
                <a:solidFill>
                  <a:srgbClr val="002868"/>
                </a:solidFill>
              </a:rPr>
            </a:br>
            <a:r>
              <a:rPr lang="en-US" sz="5400" b="1" dirty="0" smtClean="0">
                <a:solidFill>
                  <a:srgbClr val="002868"/>
                </a:solidFill>
              </a:rPr>
              <a:t>Security &amp; Safety Training</a:t>
            </a:r>
            <a:endParaRPr lang="en-US" sz="5400" b="1" dirty="0">
              <a:solidFill>
                <a:srgbClr val="002868"/>
              </a:solidFill>
            </a:endParaRPr>
          </a:p>
        </p:txBody>
      </p:sp>
      <p:cxnSp>
        <p:nvCxnSpPr>
          <p:cNvPr id="15" name="Straight Connector 14"/>
          <p:cNvCxnSpPr/>
          <p:nvPr/>
        </p:nvCxnSpPr>
        <p:spPr>
          <a:xfrm>
            <a:off x="190500" y="3268717"/>
            <a:ext cx="86106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33400" y="3268717"/>
            <a:ext cx="7924800" cy="3108543"/>
          </a:xfrm>
          <a:prstGeom prst="rect">
            <a:avLst/>
          </a:prstGeom>
          <a:noFill/>
        </p:spPr>
        <p:txBody>
          <a:bodyPr wrap="square" rtlCol="0">
            <a:spAutoFit/>
          </a:bodyPr>
          <a:lstStyle/>
          <a:p>
            <a:endParaRPr lang="en-US" sz="2800" dirty="0" smtClean="0"/>
          </a:p>
          <a:p>
            <a:pPr algn="ctr"/>
            <a:r>
              <a:rPr lang="en-US" sz="2800" dirty="0" smtClean="0"/>
              <a:t>CHOWAN COUNTY SHERIFF’S OFFICE</a:t>
            </a:r>
          </a:p>
          <a:p>
            <a:pPr algn="ctr"/>
            <a:r>
              <a:rPr lang="en-US" sz="2800" dirty="0" smtClean="0"/>
              <a:t>911 </a:t>
            </a:r>
            <a:r>
              <a:rPr lang="en-US" sz="2000" dirty="0" smtClean="0"/>
              <a:t>emergency</a:t>
            </a:r>
          </a:p>
          <a:p>
            <a:pPr algn="ctr"/>
            <a:r>
              <a:rPr lang="en-US" sz="2800" dirty="0" smtClean="0"/>
              <a:t>252-482-8484 </a:t>
            </a:r>
            <a:r>
              <a:rPr lang="en-US" sz="2000" dirty="0" smtClean="0"/>
              <a:t>non emergency</a:t>
            </a:r>
            <a:endParaRPr lang="en-US" sz="2800" dirty="0" smtClean="0"/>
          </a:p>
          <a:p>
            <a:endParaRPr lang="en-US" sz="2800" dirty="0"/>
          </a:p>
          <a:p>
            <a:endParaRPr lang="en-US" sz="2800" dirty="0" smtClean="0"/>
          </a:p>
          <a:p>
            <a:endParaRPr lang="en-US" sz="2800"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4300" y="4953000"/>
            <a:ext cx="1143000" cy="1143000"/>
          </a:xfrm>
          <a:prstGeom prst="rect">
            <a:avLst/>
          </a:prstGeom>
        </p:spPr>
      </p:pic>
    </p:spTree>
    <p:extLst>
      <p:ext uri="{BB962C8B-B14F-4D97-AF65-F5344CB8AC3E}">
        <p14:creationId xmlns:p14="http://schemas.microsoft.com/office/powerpoint/2010/main" val="2505374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a:solidFill>
                  <a:srgbClr val="002868"/>
                </a:solidFill>
              </a:rPr>
              <a:t>Place of Worship Security &amp; Safety Training</a:t>
            </a:r>
            <a:endParaRPr lang="en-US" sz="34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98881" y="2380526"/>
            <a:ext cx="3906969" cy="1989660"/>
          </a:xfrm>
        </p:spPr>
      </p:pic>
      <p:sp>
        <p:nvSpPr>
          <p:cNvPr id="4" name="Slide Number Placeholder 3"/>
          <p:cNvSpPr>
            <a:spLocks noGrp="1"/>
          </p:cNvSpPr>
          <p:nvPr>
            <p:ph type="sldNum" sz="quarter" idx="12"/>
          </p:nvPr>
        </p:nvSpPr>
        <p:spPr/>
        <p:txBody>
          <a:bodyPr/>
          <a:lstStyle/>
          <a:p>
            <a:fld id="{0CFEC368-1D7A-4F81-ABF6-AE0E36BAF64C}" type="slidenum">
              <a:rPr lang="en-US" smtClean="0"/>
              <a:pPr/>
              <a:t>10</a:t>
            </a:fld>
            <a:endParaRPr lang="en-US"/>
          </a:p>
        </p:txBody>
      </p:sp>
      <p:sp>
        <p:nvSpPr>
          <p:cNvPr id="3" name="TextBox 2"/>
          <p:cNvSpPr txBox="1"/>
          <p:nvPr/>
        </p:nvSpPr>
        <p:spPr>
          <a:xfrm>
            <a:off x="228601" y="1744140"/>
            <a:ext cx="8458200" cy="446276"/>
          </a:xfrm>
          <a:prstGeom prst="rect">
            <a:avLst/>
          </a:prstGeom>
          <a:noFill/>
        </p:spPr>
        <p:txBody>
          <a:bodyPr wrap="square" rtlCol="0">
            <a:spAutoFit/>
          </a:bodyPr>
          <a:lstStyle/>
          <a:p>
            <a:r>
              <a:rPr lang="en-US" sz="2300" dirty="0">
                <a:solidFill>
                  <a:srgbClr val="FF0000"/>
                </a:solidFill>
              </a:rPr>
              <a:t>At least 26 dead in Sutherland Springs, Texas church </a:t>
            </a:r>
            <a:r>
              <a:rPr lang="en-US" sz="2300" dirty="0" smtClean="0">
                <a:solidFill>
                  <a:srgbClr val="FF0000"/>
                </a:solidFill>
              </a:rPr>
              <a:t>shooting</a:t>
            </a:r>
            <a:endParaRPr lang="en-US" sz="2300" dirty="0">
              <a:solidFill>
                <a:srgbClr val="FF0000"/>
              </a:solidFill>
            </a:endParaRPr>
          </a:p>
        </p:txBody>
      </p:sp>
      <p:sp>
        <p:nvSpPr>
          <p:cNvPr id="7" name="TextBox 6"/>
          <p:cNvSpPr txBox="1"/>
          <p:nvPr/>
        </p:nvSpPr>
        <p:spPr>
          <a:xfrm>
            <a:off x="152400" y="2380526"/>
            <a:ext cx="4646481" cy="3139321"/>
          </a:xfrm>
          <a:prstGeom prst="rect">
            <a:avLst/>
          </a:prstGeom>
          <a:noFill/>
        </p:spPr>
        <p:txBody>
          <a:bodyPr wrap="square" rtlCol="0">
            <a:spAutoFit/>
          </a:bodyPr>
          <a:lstStyle/>
          <a:p>
            <a:r>
              <a:rPr lang="en-US" dirty="0"/>
              <a:t>At least 26 are dead and 20 are injured after a man dressed in black entered First Baptist Church in Sutherland Springs, Texas armed with a rifle and opened fire on its congregation Sunday, Gov. Greg Abbott said at a press conference.</a:t>
            </a:r>
          </a:p>
          <a:p>
            <a:r>
              <a:rPr lang="en-US" dirty="0"/>
              <a:t>Those shot range from 5 to 72 years old, officials said at the conference. Abbott called it the "worst mass shooting" in the state's history</a:t>
            </a:r>
            <a:r>
              <a:rPr lang="en-US" dirty="0" smtClean="0"/>
              <a:t>.</a:t>
            </a:r>
          </a:p>
          <a:p>
            <a:endParaRPr lang="en-US" dirty="0"/>
          </a:p>
        </p:txBody>
      </p:sp>
      <p:sp>
        <p:nvSpPr>
          <p:cNvPr id="8" name="TextBox 7"/>
          <p:cNvSpPr txBox="1"/>
          <p:nvPr/>
        </p:nvSpPr>
        <p:spPr>
          <a:xfrm>
            <a:off x="152400" y="5442483"/>
            <a:ext cx="7239001" cy="566309"/>
          </a:xfrm>
          <a:prstGeom prst="rect">
            <a:avLst/>
          </a:prstGeom>
          <a:noFill/>
        </p:spPr>
        <p:txBody>
          <a:bodyPr wrap="square" rtlCol="0">
            <a:spAutoFit/>
          </a:bodyPr>
          <a:lstStyle/>
          <a:p>
            <a:pPr lvl="0">
              <a:spcBef>
                <a:spcPct val="20000"/>
              </a:spcBef>
              <a:buClr>
                <a:srgbClr val="93A299"/>
              </a:buClr>
              <a:buSzPct val="85000"/>
            </a:pPr>
            <a:r>
              <a:rPr lang="en-US" sz="1400" dirty="0">
                <a:solidFill>
                  <a:srgbClr val="292934"/>
                </a:solidFill>
              </a:rPr>
              <a:t>By</a:t>
            </a:r>
            <a:r>
              <a:rPr lang="en-US" sz="1400" dirty="0" smtClean="0">
                <a:solidFill>
                  <a:srgbClr val="292934"/>
                </a:solidFill>
              </a:rPr>
              <a:t>: </a:t>
            </a:r>
            <a:r>
              <a:rPr lang="en-US" sz="1400" dirty="0">
                <a:solidFill>
                  <a:srgbClr val="333333"/>
                </a:solidFill>
                <a:latin typeface="Lato"/>
              </a:rPr>
              <a:t>(Sinclair Broadcast Group</a:t>
            </a:r>
            <a:r>
              <a:rPr lang="en-US" sz="1400" dirty="0" smtClean="0">
                <a:solidFill>
                  <a:srgbClr val="333333"/>
                </a:solidFill>
                <a:latin typeface="Lato"/>
              </a:rPr>
              <a:t>) The Associated Press</a:t>
            </a:r>
            <a:endParaRPr lang="en-US" sz="1400" dirty="0">
              <a:solidFill>
                <a:srgbClr val="292934"/>
              </a:solidFill>
            </a:endParaRPr>
          </a:p>
          <a:p>
            <a:pPr lvl="0">
              <a:spcBef>
                <a:spcPct val="20000"/>
              </a:spcBef>
              <a:buClr>
                <a:srgbClr val="93A299"/>
              </a:buClr>
              <a:buSzPct val="85000"/>
            </a:pPr>
            <a:r>
              <a:rPr lang="en-US" sz="1400" dirty="0" err="1">
                <a:solidFill>
                  <a:srgbClr val="292934"/>
                </a:solidFill>
              </a:rPr>
              <a:t>Source:</a:t>
            </a:r>
            <a:r>
              <a:rPr lang="en-US" sz="1050" dirty="0" err="1">
                <a:solidFill>
                  <a:srgbClr val="292934"/>
                </a:solidFill>
              </a:rPr>
              <a:t>http</a:t>
            </a:r>
            <a:r>
              <a:rPr lang="en-US" sz="1050" dirty="0">
                <a:solidFill>
                  <a:srgbClr val="292934"/>
                </a:solidFill>
              </a:rPr>
              <a:t>://wjla.com/news/nation-world/multiple-injuries-reported-at-a-church-shooting-in-sutherland-springs-tex</a:t>
            </a:r>
            <a:endParaRPr lang="en-US" sz="1200" dirty="0"/>
          </a:p>
        </p:txBody>
      </p:sp>
    </p:spTree>
    <p:extLst>
      <p:ext uri="{BB962C8B-B14F-4D97-AF65-F5344CB8AC3E}">
        <p14:creationId xmlns:p14="http://schemas.microsoft.com/office/powerpoint/2010/main" val="1213738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990600"/>
          </a:xfrm>
        </p:spPr>
        <p:txBody>
          <a:bodyPr>
            <a:normAutofit fontScale="90000"/>
          </a:bodyPr>
          <a:lstStyle/>
          <a:p>
            <a:pPr algn="ctr"/>
            <a:r>
              <a:rPr lang="en-US" dirty="0">
                <a:solidFill>
                  <a:srgbClr val="002868"/>
                </a:solidFill>
              </a:rPr>
              <a:t>Place of Worship Security &amp; Safety Training</a:t>
            </a:r>
            <a:endParaRPr lang="en-US" dirty="0"/>
          </a:p>
        </p:txBody>
      </p:sp>
      <p:sp>
        <p:nvSpPr>
          <p:cNvPr id="3" name="Content Placeholder 2"/>
          <p:cNvSpPr>
            <a:spLocks noGrp="1"/>
          </p:cNvSpPr>
          <p:nvPr>
            <p:ph idx="1"/>
          </p:nvPr>
        </p:nvSpPr>
        <p:spPr>
          <a:xfrm>
            <a:off x="457200" y="1600200"/>
            <a:ext cx="8229600" cy="2186179"/>
          </a:xfrm>
        </p:spPr>
        <p:txBody>
          <a:bodyPr>
            <a:normAutofit/>
          </a:bodyPr>
          <a:lstStyle/>
          <a:p>
            <a:pPr marL="0" indent="0" algn="ctr">
              <a:buNone/>
            </a:pPr>
            <a:endParaRPr lang="en-US" sz="3600" dirty="0"/>
          </a:p>
          <a:p>
            <a:pPr marL="0" indent="0" algn="ctr">
              <a:buNone/>
            </a:pPr>
            <a:r>
              <a:rPr lang="en-US" sz="3200" dirty="0" smtClean="0">
                <a:solidFill>
                  <a:srgbClr val="BF0A30"/>
                </a:solidFill>
              </a:rPr>
              <a:t>North Carolina Sheriffs’ Association’s</a:t>
            </a:r>
          </a:p>
          <a:p>
            <a:pPr marL="0" indent="0" algn="ctr">
              <a:buNone/>
            </a:pPr>
            <a:r>
              <a:rPr lang="en-US" sz="3200" dirty="0" smtClean="0">
                <a:solidFill>
                  <a:srgbClr val="BF0A30"/>
                </a:solidFill>
              </a:rPr>
              <a:t>Place of Worship Security &amp; Safety Guide</a:t>
            </a:r>
          </a:p>
          <a:p>
            <a:pPr marL="0" indent="0" algn="ctr">
              <a:buNone/>
            </a:pPr>
            <a:endParaRPr lang="en-US" sz="3600"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11</a:t>
            </a:fld>
            <a:endParaRPr lang="en-US"/>
          </a:p>
        </p:txBody>
      </p:sp>
      <p:pic>
        <p:nvPicPr>
          <p:cNvPr id="5" name="Picture 4" descr="H:\Pictures\ncsastar1.gif"/>
          <p:cNvPicPr>
            <a:picLocks noChangeAspect="1" noChangeArrowheads="1"/>
          </p:cNvPicPr>
          <p:nvPr/>
        </p:nvPicPr>
        <p:blipFill>
          <a:blip r:embed="rId3" cstate="print"/>
          <a:srcRect/>
          <a:stretch>
            <a:fillRect/>
          </a:stretch>
        </p:blipFill>
        <p:spPr bwMode="auto">
          <a:xfrm>
            <a:off x="3520966" y="3886200"/>
            <a:ext cx="1880264" cy="1843014"/>
          </a:xfrm>
          <a:prstGeom prst="rect">
            <a:avLst/>
          </a:prstGeom>
          <a:noFill/>
          <a:ln w="9525">
            <a:noFill/>
            <a:miter lim="800000"/>
            <a:headEnd/>
            <a:tailEnd/>
          </a:ln>
        </p:spPr>
      </p:pic>
    </p:spTree>
    <p:extLst>
      <p:ext uri="{BB962C8B-B14F-4D97-AF65-F5344CB8AC3E}">
        <p14:creationId xmlns:p14="http://schemas.microsoft.com/office/powerpoint/2010/main" val="910829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763000" cy="990600"/>
          </a:xfrm>
        </p:spPr>
        <p:txBody>
          <a:bodyPr>
            <a:normAutofit fontScale="90000"/>
          </a:bodyPr>
          <a:lstStyle/>
          <a:p>
            <a:pPr algn="ctr"/>
            <a:r>
              <a:rPr lang="en-US" dirty="0">
                <a:solidFill>
                  <a:srgbClr val="002868"/>
                </a:solidFill>
              </a:rPr>
              <a:t>Place of Worship Security &amp; Safety Training</a:t>
            </a:r>
            <a:endParaRPr lang="en-US" dirty="0"/>
          </a:p>
        </p:txBody>
      </p:sp>
      <p:sp>
        <p:nvSpPr>
          <p:cNvPr id="3" name="Content Placeholder 2"/>
          <p:cNvSpPr>
            <a:spLocks noGrp="1"/>
          </p:cNvSpPr>
          <p:nvPr>
            <p:ph idx="1"/>
          </p:nvPr>
        </p:nvSpPr>
        <p:spPr>
          <a:xfrm>
            <a:off x="457200" y="1600200"/>
            <a:ext cx="8229600" cy="4191000"/>
          </a:xfrm>
        </p:spPr>
        <p:txBody>
          <a:bodyPr>
            <a:normAutofit fontScale="92500" lnSpcReduction="10000"/>
          </a:bodyPr>
          <a:lstStyle/>
          <a:p>
            <a:pPr marL="0" indent="0">
              <a:buNone/>
            </a:pPr>
            <a:endParaRPr lang="en-US" dirty="0" smtClean="0"/>
          </a:p>
          <a:p>
            <a:pPr marL="0" indent="0">
              <a:buNone/>
            </a:pPr>
            <a:r>
              <a:rPr lang="en-US" sz="2000" dirty="0" smtClean="0">
                <a:solidFill>
                  <a:srgbClr val="FF0000"/>
                </a:solidFill>
              </a:rPr>
              <a:t>“</a:t>
            </a:r>
            <a:r>
              <a:rPr lang="en-US" sz="2000" dirty="0">
                <a:solidFill>
                  <a:srgbClr val="FF0000"/>
                </a:solidFill>
              </a:rPr>
              <a:t>This training's purpose is to mentally prepare the citizens of Chowan County for an active shooter type emergency. It is important to have a plan of action for this and other types of emergencies, so that when something happens you react more efficiently and the likelihood of the individual surviving the encounter greatly increases. The training has a real potential to prevent an active shooter from choosing to make entry into our places of worship or </a:t>
            </a:r>
            <a:r>
              <a:rPr lang="en-US" sz="2000" dirty="0" smtClean="0">
                <a:solidFill>
                  <a:srgbClr val="FF0000"/>
                </a:solidFill>
              </a:rPr>
              <a:t>other </a:t>
            </a:r>
            <a:r>
              <a:rPr lang="en-US" sz="2000" dirty="0">
                <a:solidFill>
                  <a:srgbClr val="FF0000"/>
                </a:solidFill>
              </a:rPr>
              <a:t>large gathering areas</a:t>
            </a:r>
            <a:r>
              <a:rPr lang="en-US" sz="2000" dirty="0" smtClean="0">
                <a:solidFill>
                  <a:srgbClr val="FF0000"/>
                </a:solidFill>
              </a:rPr>
              <a:t>.”</a:t>
            </a:r>
            <a:endParaRPr lang="en-US" sz="2000" dirty="0">
              <a:solidFill>
                <a:srgbClr val="FF0000"/>
              </a:solidFill>
            </a:endParaRPr>
          </a:p>
          <a:p>
            <a:pPr marL="0" indent="0">
              <a:buNone/>
            </a:pPr>
            <a:r>
              <a:rPr lang="en-US" sz="2000" dirty="0"/>
              <a:t>	</a:t>
            </a:r>
            <a:r>
              <a:rPr lang="en-US" sz="2000" dirty="0" smtClean="0"/>
              <a:t>--Chowan County Sheriff </a:t>
            </a:r>
            <a:r>
              <a:rPr lang="en-US" sz="2000" dirty="0"/>
              <a:t>Dwayne </a:t>
            </a:r>
            <a:r>
              <a:rPr lang="en-US" sz="2000" dirty="0" smtClean="0"/>
              <a:t>Goodwin (2006-2020)</a:t>
            </a:r>
            <a:endParaRPr lang="en-US" sz="1800" dirty="0"/>
          </a:p>
          <a:p>
            <a:pPr marL="0" indent="0">
              <a:buNone/>
            </a:pPr>
            <a:endParaRPr lang="en-US" dirty="0">
              <a:solidFill>
                <a:srgbClr val="BF0A30"/>
              </a:solidFill>
            </a:endParaRPr>
          </a:p>
          <a:p>
            <a:pPr marL="0" indent="0">
              <a:buNone/>
            </a:pPr>
            <a:r>
              <a:rPr lang="en-US" sz="2000" dirty="0" smtClean="0">
                <a:solidFill>
                  <a:srgbClr val="FF0000"/>
                </a:solidFill>
              </a:rPr>
              <a:t>“A </a:t>
            </a:r>
            <a:r>
              <a:rPr lang="en-US" sz="2000" dirty="0">
                <a:solidFill>
                  <a:srgbClr val="FF0000"/>
                </a:solidFill>
              </a:rPr>
              <a:t>place of worship should be a place of peace and a </a:t>
            </a:r>
            <a:r>
              <a:rPr lang="en-US" sz="2000" dirty="0" smtClean="0">
                <a:solidFill>
                  <a:srgbClr val="FF0000"/>
                </a:solidFill>
              </a:rPr>
              <a:t>safe haven </a:t>
            </a:r>
            <a:r>
              <a:rPr lang="en-US" sz="2000" dirty="0">
                <a:solidFill>
                  <a:srgbClr val="FF0000"/>
                </a:solidFill>
              </a:rPr>
              <a:t>for worshipping away from conflicts of the world</a:t>
            </a:r>
            <a:r>
              <a:rPr lang="en-US" sz="2000" dirty="0" smtClean="0">
                <a:solidFill>
                  <a:srgbClr val="FF0000"/>
                </a:solidFill>
              </a:rPr>
              <a:t>.” </a:t>
            </a:r>
          </a:p>
          <a:p>
            <a:pPr marL="0" indent="0">
              <a:buNone/>
            </a:pPr>
            <a:r>
              <a:rPr lang="en-US" sz="2000" dirty="0">
                <a:solidFill>
                  <a:srgbClr val="BF0A30"/>
                </a:solidFill>
              </a:rPr>
              <a:t>	</a:t>
            </a:r>
            <a:r>
              <a:rPr lang="en-US" sz="1800" dirty="0" smtClean="0"/>
              <a:t>--Sheriff Hubert A. Peterkin, Hoke County Sheriff </a:t>
            </a:r>
          </a:p>
          <a:p>
            <a:pPr marL="0" indent="0">
              <a:buNone/>
            </a:pPr>
            <a:r>
              <a:rPr lang="en-US" sz="1800" dirty="0"/>
              <a:t>	</a:t>
            </a:r>
            <a:r>
              <a:rPr lang="en-US" sz="1800" dirty="0" smtClean="0"/>
              <a:t>2015 – 2016 NCSA President</a:t>
            </a:r>
            <a:endParaRPr lang="en-US" sz="1800"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12</a:t>
            </a:fld>
            <a:endParaRPr lang="en-US"/>
          </a:p>
        </p:txBody>
      </p:sp>
    </p:spTree>
    <p:extLst>
      <p:ext uri="{BB962C8B-B14F-4D97-AF65-F5344CB8AC3E}">
        <p14:creationId xmlns:p14="http://schemas.microsoft.com/office/powerpoint/2010/main" val="574464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685800"/>
            <a:ext cx="8610600" cy="1447800"/>
          </a:xfrm>
        </p:spPr>
        <p:txBody>
          <a:bodyPr>
            <a:normAutofit fontScale="90000"/>
          </a:bodyPr>
          <a:lstStyle/>
          <a:p>
            <a:pPr algn="ctr"/>
            <a:r>
              <a:rPr lang="en-US" dirty="0" smtClean="0">
                <a:solidFill>
                  <a:srgbClr val="002868"/>
                </a:solidFill>
              </a:rPr>
              <a:t/>
            </a:r>
            <a:br>
              <a:rPr lang="en-US" dirty="0" smtClean="0">
                <a:solidFill>
                  <a:srgbClr val="002868"/>
                </a:solidFill>
              </a:rPr>
            </a:br>
            <a:r>
              <a:rPr lang="en-US" dirty="0" smtClean="0">
                <a:solidFill>
                  <a:srgbClr val="002868"/>
                </a:solidFill>
              </a:rPr>
              <a:t>Place </a:t>
            </a:r>
            <a:r>
              <a:rPr lang="en-US" dirty="0">
                <a:solidFill>
                  <a:srgbClr val="002868"/>
                </a:solidFill>
              </a:rPr>
              <a:t>of Worship Security &amp; Safety </a:t>
            </a:r>
            <a:r>
              <a:rPr lang="en-US" dirty="0" smtClean="0">
                <a:solidFill>
                  <a:srgbClr val="002868"/>
                </a:solidFill>
              </a:rPr>
              <a:t>Training</a:t>
            </a:r>
            <a:br>
              <a:rPr lang="en-US" dirty="0" smtClean="0">
                <a:solidFill>
                  <a:srgbClr val="002868"/>
                </a:solidFill>
              </a:rPr>
            </a:br>
            <a:r>
              <a:rPr lang="en-US" dirty="0" smtClean="0">
                <a:solidFill>
                  <a:srgbClr val="002868"/>
                </a:solidFill>
              </a:rPr>
              <a:t/>
            </a:r>
            <a:br>
              <a:rPr lang="en-US" dirty="0" smtClean="0">
                <a:solidFill>
                  <a:srgbClr val="002868"/>
                </a:solidFill>
              </a:rPr>
            </a:br>
            <a:r>
              <a:rPr lang="en-US" sz="3600" dirty="0" smtClean="0">
                <a:solidFill>
                  <a:srgbClr val="BF0A30"/>
                </a:solidFill>
              </a:rPr>
              <a:t>NCSA Place of Worship Security </a:t>
            </a:r>
            <a:r>
              <a:rPr lang="en-US" sz="3600" dirty="0">
                <a:solidFill>
                  <a:srgbClr val="BF0A30"/>
                </a:solidFill>
              </a:rPr>
              <a:t>Guide</a:t>
            </a:r>
            <a:br>
              <a:rPr lang="en-US" sz="3600" dirty="0">
                <a:solidFill>
                  <a:srgbClr val="BF0A30"/>
                </a:solidFill>
              </a:rPr>
            </a:br>
            <a:endParaRPr lang="en-US" sz="3600" dirty="0"/>
          </a:p>
        </p:txBody>
      </p:sp>
      <p:sp>
        <p:nvSpPr>
          <p:cNvPr id="6" name="Content Placeholder 5"/>
          <p:cNvSpPr>
            <a:spLocks noGrp="1"/>
          </p:cNvSpPr>
          <p:nvPr>
            <p:ph idx="1"/>
          </p:nvPr>
        </p:nvSpPr>
        <p:spPr>
          <a:xfrm>
            <a:off x="457200" y="2209800"/>
            <a:ext cx="8229600" cy="3733800"/>
          </a:xfrm>
        </p:spPr>
        <p:txBody>
          <a:bodyPr>
            <a:normAutofit/>
          </a:bodyPr>
          <a:lstStyle/>
          <a:p>
            <a:pPr marL="0" indent="0">
              <a:buNone/>
            </a:pPr>
            <a:endParaRPr lang="en-US" dirty="0" smtClean="0">
              <a:solidFill>
                <a:srgbClr val="BF0A30"/>
              </a:solidFill>
            </a:endParaRPr>
          </a:p>
          <a:p>
            <a:pPr algn="just">
              <a:buClr>
                <a:srgbClr val="BF0A30"/>
              </a:buClr>
            </a:pPr>
            <a:r>
              <a:rPr lang="en-US" sz="2000" dirty="0" smtClean="0"/>
              <a:t>The </a:t>
            </a:r>
            <a:r>
              <a:rPr lang="en-US" sz="2000" dirty="0"/>
              <a:t>purpose of this guide is to provide direction for places of worship regarding reasonable measures of safety to confront </a:t>
            </a:r>
            <a:r>
              <a:rPr lang="en-US" sz="2000" dirty="0" smtClean="0"/>
              <a:t>various threats </a:t>
            </a:r>
            <a:r>
              <a:rPr lang="en-US" sz="2000" dirty="0"/>
              <a:t>and emergencies they may face during the hours of worship. </a:t>
            </a:r>
            <a:endParaRPr lang="en-US" sz="2000" dirty="0" smtClean="0"/>
          </a:p>
          <a:p>
            <a:pPr marL="0" indent="0" algn="just">
              <a:buNone/>
            </a:pPr>
            <a:endParaRPr lang="en-US" sz="2000" dirty="0"/>
          </a:p>
          <a:p>
            <a:pPr algn="just">
              <a:buClr>
                <a:srgbClr val="BF0A30"/>
              </a:buClr>
            </a:pPr>
            <a:r>
              <a:rPr lang="en-US" sz="2000" dirty="0" smtClean="0"/>
              <a:t>It </a:t>
            </a:r>
            <a:r>
              <a:rPr lang="en-US" sz="2000" dirty="0"/>
              <a:t>discusses actions that may be taken before, during, and after an incident in order to reduce the impact on people, property, and loss of life.</a:t>
            </a:r>
          </a:p>
          <a:p>
            <a:pPr marL="0" indent="0">
              <a:buNone/>
            </a:pP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13</a:t>
            </a:fld>
            <a:endParaRPr lang="en-US"/>
          </a:p>
        </p:txBody>
      </p:sp>
    </p:spTree>
    <p:extLst>
      <p:ext uri="{BB962C8B-B14F-4D97-AF65-F5344CB8AC3E}">
        <p14:creationId xmlns:p14="http://schemas.microsoft.com/office/powerpoint/2010/main" val="3515509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990600"/>
          </a:xfrm>
        </p:spPr>
        <p:txBody>
          <a:bodyPr>
            <a:normAutofit fontScale="90000"/>
          </a:bodyPr>
          <a:lstStyle/>
          <a:p>
            <a:pPr algn="ctr"/>
            <a:r>
              <a:rPr lang="en-US" dirty="0">
                <a:solidFill>
                  <a:srgbClr val="002868"/>
                </a:solidFill>
              </a:rPr>
              <a:t>Place of Worship Security &amp; Safety Training</a:t>
            </a:r>
            <a:endParaRPr lang="en-US" dirty="0"/>
          </a:p>
        </p:txBody>
      </p:sp>
      <p:sp>
        <p:nvSpPr>
          <p:cNvPr id="3" name="Content Placeholder 2"/>
          <p:cNvSpPr>
            <a:spLocks noGrp="1"/>
          </p:cNvSpPr>
          <p:nvPr>
            <p:ph idx="1"/>
          </p:nvPr>
        </p:nvSpPr>
        <p:spPr>
          <a:xfrm>
            <a:off x="228600" y="1447800"/>
            <a:ext cx="8458200" cy="4572000"/>
          </a:xfrm>
        </p:spPr>
        <p:txBody>
          <a:bodyPr>
            <a:normAutofit/>
          </a:bodyPr>
          <a:lstStyle/>
          <a:p>
            <a:pPr marL="0" indent="0" algn="ctr">
              <a:buNone/>
            </a:pPr>
            <a:r>
              <a:rPr lang="en-US" sz="3200" dirty="0" smtClean="0">
                <a:solidFill>
                  <a:srgbClr val="BF0A30"/>
                </a:solidFill>
              </a:rPr>
              <a:t>Prevention</a:t>
            </a:r>
          </a:p>
          <a:p>
            <a:pPr marL="0" indent="0" algn="ctr">
              <a:buNone/>
            </a:pPr>
            <a:endParaRPr lang="en-US" sz="1400" dirty="0" smtClean="0">
              <a:solidFill>
                <a:srgbClr val="BF0A30"/>
              </a:solidFill>
            </a:endParaRPr>
          </a:p>
          <a:p>
            <a:pPr marL="0" indent="0" algn="just">
              <a:buNone/>
            </a:pPr>
            <a:r>
              <a:rPr lang="en-US" dirty="0" smtClean="0"/>
              <a:t>Place of Worship Planning and Oversight Committee</a:t>
            </a:r>
          </a:p>
          <a:p>
            <a:pPr marL="0" indent="0" algn="just">
              <a:buNone/>
            </a:pPr>
            <a:endParaRPr lang="en-US" sz="1800" dirty="0" smtClean="0"/>
          </a:p>
          <a:p>
            <a:pPr lvl="0">
              <a:buClr>
                <a:srgbClr val="BF0A30"/>
              </a:buClr>
            </a:pPr>
            <a:r>
              <a:rPr lang="en-US" sz="2000" u="sng" dirty="0" smtClean="0"/>
              <a:t>Who</a:t>
            </a:r>
            <a:r>
              <a:rPr lang="en-US" sz="2000" dirty="0"/>
              <a:t>: Pastoral staff, elders, deacons, key congregational </a:t>
            </a:r>
            <a:r>
              <a:rPr lang="en-US" sz="2000" dirty="0" smtClean="0"/>
              <a:t>members (</a:t>
            </a:r>
            <a:r>
              <a:rPr lang="en-US" sz="2000" dirty="0"/>
              <a:t>i.e. law enforcement personnel, EMS, fire, military, lawyers, counselors, doctors</a:t>
            </a:r>
            <a:r>
              <a:rPr lang="en-US" sz="2000" dirty="0" smtClean="0"/>
              <a:t>).</a:t>
            </a:r>
          </a:p>
          <a:p>
            <a:pPr marL="0" lvl="0" indent="0">
              <a:buNone/>
            </a:pPr>
            <a:endParaRPr lang="en-US" sz="2000" dirty="0"/>
          </a:p>
          <a:p>
            <a:pPr>
              <a:buClr>
                <a:srgbClr val="BF0A30"/>
              </a:buClr>
            </a:pPr>
            <a:r>
              <a:rPr lang="en-US" sz="2000" u="sng" dirty="0" smtClean="0"/>
              <a:t>Goal</a:t>
            </a:r>
            <a:r>
              <a:rPr lang="en-US" sz="2000" dirty="0"/>
              <a:t>: To provide a forum for developing, implementing and continually refining a planning process to address the safety needs of your place of worship before, during, and after a critical incident.</a:t>
            </a:r>
          </a:p>
          <a:p>
            <a:pPr marL="0" indent="0">
              <a:buNone/>
            </a:pPr>
            <a:endParaRPr lang="en-US" sz="2600" dirty="0" smtClean="0"/>
          </a:p>
        </p:txBody>
      </p:sp>
      <p:sp>
        <p:nvSpPr>
          <p:cNvPr id="4" name="Slide Number Placeholder 3"/>
          <p:cNvSpPr>
            <a:spLocks noGrp="1"/>
          </p:cNvSpPr>
          <p:nvPr>
            <p:ph type="sldNum" sz="quarter" idx="12"/>
          </p:nvPr>
        </p:nvSpPr>
        <p:spPr/>
        <p:txBody>
          <a:bodyPr/>
          <a:lstStyle/>
          <a:p>
            <a:fld id="{0CFEC368-1D7A-4F81-ABF6-AE0E36BAF64C}" type="slidenum">
              <a:rPr lang="en-US" smtClean="0"/>
              <a:pPr/>
              <a:t>14</a:t>
            </a:fld>
            <a:endParaRPr lang="en-US"/>
          </a:p>
        </p:txBody>
      </p:sp>
    </p:spTree>
    <p:extLst>
      <p:ext uri="{BB962C8B-B14F-4D97-AF65-F5344CB8AC3E}">
        <p14:creationId xmlns:p14="http://schemas.microsoft.com/office/powerpoint/2010/main" val="2849155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763000" cy="990600"/>
          </a:xfrm>
        </p:spPr>
        <p:txBody>
          <a:bodyPr>
            <a:normAutofit fontScale="90000"/>
          </a:bodyPr>
          <a:lstStyle/>
          <a:p>
            <a:pPr algn="ctr"/>
            <a:r>
              <a:rPr lang="en-US" dirty="0">
                <a:solidFill>
                  <a:srgbClr val="002868"/>
                </a:solidFill>
              </a:rPr>
              <a:t>Place of Worship Security &amp; Safety Training</a:t>
            </a:r>
            <a:endParaRPr lang="en-US" dirty="0"/>
          </a:p>
        </p:txBody>
      </p:sp>
      <p:sp>
        <p:nvSpPr>
          <p:cNvPr id="3" name="Content Placeholder 2"/>
          <p:cNvSpPr>
            <a:spLocks noGrp="1"/>
          </p:cNvSpPr>
          <p:nvPr>
            <p:ph idx="1"/>
          </p:nvPr>
        </p:nvSpPr>
        <p:spPr>
          <a:xfrm>
            <a:off x="304800" y="1524000"/>
            <a:ext cx="8229600" cy="4572000"/>
          </a:xfrm>
        </p:spPr>
        <p:txBody>
          <a:bodyPr>
            <a:normAutofit fontScale="77500" lnSpcReduction="20000"/>
          </a:bodyPr>
          <a:lstStyle/>
          <a:p>
            <a:pPr marL="0" indent="0" algn="ctr">
              <a:buNone/>
            </a:pPr>
            <a:r>
              <a:rPr lang="en-US" sz="4100" dirty="0">
                <a:solidFill>
                  <a:srgbClr val="BF0A30"/>
                </a:solidFill>
              </a:rPr>
              <a:t>Prevention</a:t>
            </a:r>
          </a:p>
          <a:p>
            <a:pPr marL="0" indent="0" algn="ctr">
              <a:buNone/>
            </a:pPr>
            <a:endParaRPr lang="en-US" sz="1800" dirty="0">
              <a:solidFill>
                <a:srgbClr val="BF0A30"/>
              </a:solidFill>
            </a:endParaRPr>
          </a:p>
          <a:p>
            <a:pPr marL="0" indent="0">
              <a:buNone/>
            </a:pPr>
            <a:r>
              <a:rPr lang="en-US" sz="3100" dirty="0"/>
              <a:t>Place of Worship </a:t>
            </a:r>
            <a:r>
              <a:rPr lang="en-US" sz="3100" dirty="0" smtClean="0"/>
              <a:t>Planning and Oversight Committee</a:t>
            </a:r>
          </a:p>
          <a:p>
            <a:pPr marL="0" indent="0" algn="ctr">
              <a:buNone/>
            </a:pPr>
            <a:endParaRPr lang="en-US" sz="2100" dirty="0"/>
          </a:p>
          <a:p>
            <a:pPr>
              <a:buClr>
                <a:srgbClr val="BF0A30"/>
              </a:buClr>
            </a:pPr>
            <a:r>
              <a:rPr lang="en-US" sz="2600" u="sng" dirty="0" smtClean="0"/>
              <a:t>Objectives</a:t>
            </a:r>
            <a:r>
              <a:rPr lang="en-US" sz="2600" dirty="0"/>
              <a:t>: </a:t>
            </a:r>
            <a:endParaRPr lang="en-US" sz="2600" dirty="0" smtClean="0"/>
          </a:p>
          <a:p>
            <a:pPr marL="0" lvl="0" indent="0" algn="ctr">
              <a:buNone/>
            </a:pPr>
            <a:endParaRPr lang="en-US" sz="2600" dirty="0"/>
          </a:p>
          <a:p>
            <a:pPr lvl="1">
              <a:buClr>
                <a:srgbClr val="BF0A30"/>
              </a:buClr>
            </a:pPr>
            <a:r>
              <a:rPr lang="en-US" sz="2600" dirty="0"/>
              <a:t>Complete a security risk assessment to include the facility, policies and procedures, business practices, and operations.</a:t>
            </a:r>
          </a:p>
          <a:p>
            <a:pPr marL="274320" lvl="1" indent="0">
              <a:buClr>
                <a:srgbClr val="BF0A30"/>
              </a:buClr>
              <a:buNone/>
            </a:pPr>
            <a:endParaRPr lang="en-US" sz="2600" dirty="0"/>
          </a:p>
          <a:p>
            <a:pPr lvl="1">
              <a:buClr>
                <a:srgbClr val="BF0A30"/>
              </a:buClr>
            </a:pPr>
            <a:r>
              <a:rPr lang="en-US" sz="2600" dirty="0"/>
              <a:t>Adopt a security plan.</a:t>
            </a:r>
          </a:p>
          <a:p>
            <a:pPr lvl="1">
              <a:buClr>
                <a:srgbClr val="BF0A30"/>
              </a:buClr>
            </a:pPr>
            <a:endParaRPr lang="en-US" sz="2600" dirty="0"/>
          </a:p>
          <a:p>
            <a:pPr lvl="1">
              <a:buClr>
                <a:srgbClr val="BF0A30"/>
              </a:buClr>
            </a:pPr>
            <a:r>
              <a:rPr lang="en-US" sz="2600" dirty="0"/>
              <a:t>Assemble a security team and appoint a </a:t>
            </a:r>
            <a:r>
              <a:rPr lang="en-US" sz="2600" dirty="0" smtClean="0"/>
              <a:t>Security Team </a:t>
            </a:r>
            <a:r>
              <a:rPr lang="en-US" sz="2600" dirty="0"/>
              <a:t>L</a:t>
            </a:r>
            <a:r>
              <a:rPr lang="en-US" sz="2600" dirty="0" smtClean="0"/>
              <a:t>eader </a:t>
            </a:r>
            <a:r>
              <a:rPr lang="en-US" sz="2600" dirty="0"/>
              <a:t>to implement the plan.</a:t>
            </a:r>
          </a:p>
          <a:p>
            <a:pPr lvl="1">
              <a:buClr>
                <a:srgbClr val="BF0A30"/>
              </a:buClr>
            </a:pPr>
            <a:endParaRPr lang="en-US" sz="2600" dirty="0"/>
          </a:p>
          <a:p>
            <a:pPr lvl="1">
              <a:buClr>
                <a:srgbClr val="BF0A30"/>
              </a:buClr>
            </a:pPr>
            <a:r>
              <a:rPr lang="en-US" sz="2600" dirty="0"/>
              <a:t>Coordinate training and education for the congregation.</a:t>
            </a:r>
          </a:p>
          <a:p>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15</a:t>
            </a:fld>
            <a:endParaRPr lang="en-US"/>
          </a:p>
        </p:txBody>
      </p:sp>
    </p:spTree>
    <p:extLst>
      <p:ext uri="{BB962C8B-B14F-4D97-AF65-F5344CB8AC3E}">
        <p14:creationId xmlns:p14="http://schemas.microsoft.com/office/powerpoint/2010/main" val="4103503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990600"/>
          </a:xfrm>
        </p:spPr>
        <p:txBody>
          <a:bodyPr>
            <a:normAutofit fontScale="90000"/>
          </a:bodyPr>
          <a:lstStyle/>
          <a:p>
            <a:pPr algn="ctr"/>
            <a:r>
              <a:rPr lang="en-US" dirty="0">
                <a:solidFill>
                  <a:srgbClr val="002868"/>
                </a:solidFill>
              </a:rPr>
              <a:t>Place of Worship Security &amp; Safety Training</a:t>
            </a:r>
            <a:endParaRPr lang="en-US" dirty="0"/>
          </a:p>
        </p:txBody>
      </p:sp>
      <p:sp>
        <p:nvSpPr>
          <p:cNvPr id="3" name="Content Placeholder 2"/>
          <p:cNvSpPr>
            <a:spLocks noGrp="1"/>
          </p:cNvSpPr>
          <p:nvPr>
            <p:ph idx="1"/>
          </p:nvPr>
        </p:nvSpPr>
        <p:spPr>
          <a:xfrm>
            <a:off x="457200" y="1447800"/>
            <a:ext cx="8229600" cy="3124200"/>
          </a:xfrm>
        </p:spPr>
        <p:txBody>
          <a:bodyPr>
            <a:normAutofit/>
          </a:bodyPr>
          <a:lstStyle/>
          <a:p>
            <a:pPr marL="0" indent="0" algn="ctr">
              <a:buNone/>
            </a:pPr>
            <a:endParaRPr lang="en-US" sz="3200" dirty="0" smtClean="0">
              <a:solidFill>
                <a:srgbClr val="BF0A30"/>
              </a:solidFill>
            </a:endParaRPr>
          </a:p>
          <a:p>
            <a:pPr marL="0" indent="0" algn="ctr">
              <a:buNone/>
            </a:pPr>
            <a:r>
              <a:rPr lang="en-US" sz="3200" dirty="0" smtClean="0">
                <a:solidFill>
                  <a:srgbClr val="BF0A30"/>
                </a:solidFill>
              </a:rPr>
              <a:t>Prevention</a:t>
            </a:r>
            <a:endParaRPr lang="en-US" sz="3200" dirty="0">
              <a:solidFill>
                <a:srgbClr val="BF0A30"/>
              </a:solidFill>
            </a:endParaRPr>
          </a:p>
          <a:p>
            <a:pPr marL="0" indent="0" algn="ctr">
              <a:buNone/>
            </a:pPr>
            <a:endParaRPr lang="en-US" sz="1050" dirty="0" smtClean="0">
              <a:solidFill>
                <a:srgbClr val="BF0A30"/>
              </a:solidFill>
            </a:endParaRPr>
          </a:p>
          <a:p>
            <a:pPr marL="0" indent="0" algn="ctr">
              <a:buNone/>
            </a:pPr>
            <a:endParaRPr lang="en-US" sz="1050" dirty="0">
              <a:solidFill>
                <a:srgbClr val="BF0A30"/>
              </a:solidFill>
            </a:endParaRPr>
          </a:p>
          <a:p>
            <a:pPr marL="0" indent="0">
              <a:buNone/>
            </a:pPr>
            <a:r>
              <a:rPr lang="en-US" dirty="0" smtClean="0"/>
              <a:t>Security Risk Assessment of your Place of Worship</a:t>
            </a:r>
          </a:p>
          <a:p>
            <a:pPr marL="0" indent="0">
              <a:buNone/>
            </a:pPr>
            <a:endParaRPr lang="en-US" sz="1100" u="sng" dirty="0"/>
          </a:p>
          <a:p>
            <a:pPr>
              <a:buClr>
                <a:srgbClr val="BF0A30"/>
              </a:buClr>
            </a:pPr>
            <a:r>
              <a:rPr lang="en-US" sz="2000" u="sng" dirty="0" smtClean="0"/>
              <a:t>Who</a:t>
            </a:r>
            <a:r>
              <a:rPr lang="en-US" sz="2000" dirty="0"/>
              <a:t>: Sheriff, local law enforcement, fire and rescue, and private consultants</a:t>
            </a:r>
            <a:r>
              <a:rPr lang="en-US" sz="2000" dirty="0" smtClean="0"/>
              <a:t>.</a:t>
            </a:r>
          </a:p>
          <a:p>
            <a:pPr marL="0" lvl="0" indent="0">
              <a:buNone/>
            </a:pPr>
            <a:endParaRPr lang="en-US" sz="2000" dirty="0"/>
          </a:p>
          <a:p>
            <a:pPr marL="0" indent="0">
              <a:buNone/>
            </a:pP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16</a:t>
            </a:fld>
            <a:endParaRPr lang="en-US"/>
          </a:p>
        </p:txBody>
      </p:sp>
    </p:spTree>
    <p:extLst>
      <p:ext uri="{BB962C8B-B14F-4D97-AF65-F5344CB8AC3E}">
        <p14:creationId xmlns:p14="http://schemas.microsoft.com/office/powerpoint/2010/main" val="8522893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763000" cy="990600"/>
          </a:xfrm>
        </p:spPr>
        <p:txBody>
          <a:bodyPr>
            <a:normAutofit fontScale="90000"/>
          </a:bodyPr>
          <a:lstStyle/>
          <a:p>
            <a:pPr algn="ctr"/>
            <a:r>
              <a:rPr lang="en-US" dirty="0">
                <a:solidFill>
                  <a:srgbClr val="002868"/>
                </a:solidFill>
              </a:rPr>
              <a:t>Place of Worship Security &amp; Safety Training</a:t>
            </a:r>
            <a:endParaRPr lang="en-US" dirty="0"/>
          </a:p>
        </p:txBody>
      </p:sp>
      <p:sp>
        <p:nvSpPr>
          <p:cNvPr id="3" name="Content Placeholder 2"/>
          <p:cNvSpPr>
            <a:spLocks noGrp="1"/>
          </p:cNvSpPr>
          <p:nvPr>
            <p:ph idx="1"/>
          </p:nvPr>
        </p:nvSpPr>
        <p:spPr>
          <a:xfrm>
            <a:off x="457200" y="1447800"/>
            <a:ext cx="8229600" cy="4648200"/>
          </a:xfrm>
        </p:spPr>
        <p:txBody>
          <a:bodyPr>
            <a:normAutofit lnSpcReduction="10000"/>
          </a:bodyPr>
          <a:lstStyle/>
          <a:p>
            <a:pPr marL="0" indent="0" algn="ctr">
              <a:buNone/>
            </a:pPr>
            <a:r>
              <a:rPr lang="en-US" sz="3200" dirty="0">
                <a:solidFill>
                  <a:srgbClr val="BF0A30"/>
                </a:solidFill>
              </a:rPr>
              <a:t>Prevention</a:t>
            </a:r>
          </a:p>
          <a:p>
            <a:pPr marL="0" indent="0" algn="ctr">
              <a:buNone/>
            </a:pPr>
            <a:endParaRPr lang="en-US" sz="800" dirty="0">
              <a:solidFill>
                <a:srgbClr val="BF0A30"/>
              </a:solidFill>
            </a:endParaRPr>
          </a:p>
          <a:p>
            <a:pPr marL="0" indent="0" algn="ctr">
              <a:buNone/>
            </a:pPr>
            <a:endParaRPr lang="en-US" sz="1100" dirty="0">
              <a:solidFill>
                <a:srgbClr val="BF0A30"/>
              </a:solidFill>
            </a:endParaRPr>
          </a:p>
          <a:p>
            <a:pPr marL="0" indent="0">
              <a:buNone/>
            </a:pPr>
            <a:r>
              <a:rPr lang="en-US" sz="2000" dirty="0" smtClean="0"/>
              <a:t>Security Risk Assessment of your Place of  Worship </a:t>
            </a:r>
          </a:p>
          <a:p>
            <a:pPr marL="0" indent="0">
              <a:buNone/>
            </a:pPr>
            <a:endParaRPr lang="en-US" sz="1100" u="sng" dirty="0" smtClean="0"/>
          </a:p>
          <a:p>
            <a:pPr marL="0" indent="0">
              <a:buClr>
                <a:srgbClr val="BF0A30"/>
              </a:buClr>
              <a:buNone/>
            </a:pPr>
            <a:r>
              <a:rPr lang="en-US" sz="2000" u="sng" dirty="0" smtClean="0"/>
              <a:t>Goal</a:t>
            </a:r>
            <a:r>
              <a:rPr lang="en-US" sz="2000" dirty="0"/>
              <a:t>: To assess the existing risks, threats, and vulnerabilities of your place of worship including</a:t>
            </a:r>
            <a:r>
              <a:rPr lang="en-US" sz="2000" dirty="0" smtClean="0"/>
              <a:t>:</a:t>
            </a:r>
          </a:p>
          <a:p>
            <a:pPr marL="463550" lvl="0" indent="163513">
              <a:buClr>
                <a:srgbClr val="BF0A30"/>
              </a:buClr>
            </a:pPr>
            <a:r>
              <a:rPr lang="en-US" sz="1700" dirty="0"/>
              <a:t> </a:t>
            </a:r>
            <a:r>
              <a:rPr lang="en-US" sz="1900" dirty="0" smtClean="0"/>
              <a:t>Facility</a:t>
            </a:r>
            <a:r>
              <a:rPr lang="en-US" sz="1900" dirty="0"/>
              <a:t>;</a:t>
            </a:r>
          </a:p>
          <a:p>
            <a:pPr marL="682625" indent="-219075">
              <a:buClr>
                <a:srgbClr val="BF0A30"/>
              </a:buClr>
            </a:pPr>
            <a:r>
              <a:rPr lang="en-US" sz="1900" dirty="0"/>
              <a:t>Staff and </a:t>
            </a:r>
            <a:r>
              <a:rPr lang="en-US" sz="1900" dirty="0" smtClean="0"/>
              <a:t>volunteers;</a:t>
            </a:r>
          </a:p>
          <a:p>
            <a:pPr marL="682625" indent="-219075">
              <a:buClr>
                <a:srgbClr val="BF0A30"/>
              </a:buClr>
            </a:pPr>
            <a:r>
              <a:rPr lang="en-US" sz="1900" dirty="0" smtClean="0"/>
              <a:t>Congregation </a:t>
            </a:r>
            <a:r>
              <a:rPr lang="en-US" sz="1900" dirty="0"/>
              <a:t>demographics;</a:t>
            </a:r>
          </a:p>
          <a:p>
            <a:pPr marL="682625" indent="-219075">
              <a:buClr>
                <a:srgbClr val="BF0A30"/>
              </a:buClr>
            </a:pPr>
            <a:r>
              <a:rPr lang="en-US" sz="1900" dirty="0"/>
              <a:t>Childcare protection protocol;</a:t>
            </a:r>
          </a:p>
          <a:p>
            <a:pPr marL="682625" indent="-219075">
              <a:buClr>
                <a:srgbClr val="BF0A30"/>
              </a:buClr>
            </a:pPr>
            <a:r>
              <a:rPr lang="en-US" sz="1900" dirty="0"/>
              <a:t>Surrounding community threats</a:t>
            </a:r>
            <a:r>
              <a:rPr lang="en-US" sz="1900" dirty="0" smtClean="0"/>
              <a:t>;</a:t>
            </a:r>
            <a:endParaRPr lang="en-US" sz="1900" dirty="0"/>
          </a:p>
          <a:p>
            <a:pPr marL="682625" indent="-219075">
              <a:buClr>
                <a:srgbClr val="BF0A30"/>
              </a:buClr>
            </a:pPr>
            <a:r>
              <a:rPr lang="en-US" sz="1900" dirty="0"/>
              <a:t>Communications (internal and external);</a:t>
            </a:r>
          </a:p>
          <a:p>
            <a:pPr marL="682625" indent="-219075">
              <a:buClr>
                <a:srgbClr val="BF0A30"/>
              </a:buClr>
            </a:pPr>
            <a:r>
              <a:rPr lang="en-US" sz="1900" dirty="0"/>
              <a:t>Policies and procedures; and</a:t>
            </a:r>
          </a:p>
          <a:p>
            <a:pPr marL="682625" indent="-219075">
              <a:buClr>
                <a:srgbClr val="BF0A30"/>
              </a:buClr>
            </a:pPr>
            <a:r>
              <a:rPr lang="en-US" sz="1900" dirty="0"/>
              <a:t>Handling of money during worship services.</a:t>
            </a:r>
          </a:p>
          <a:p>
            <a:pPr marL="0" indent="0">
              <a:buNone/>
            </a:pP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17</a:t>
            </a:fld>
            <a:endParaRPr lang="en-US"/>
          </a:p>
        </p:txBody>
      </p:sp>
    </p:spTree>
    <p:extLst>
      <p:ext uri="{BB962C8B-B14F-4D97-AF65-F5344CB8AC3E}">
        <p14:creationId xmlns:p14="http://schemas.microsoft.com/office/powerpoint/2010/main" val="4160599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990600"/>
          </a:xfrm>
        </p:spPr>
        <p:txBody>
          <a:bodyPr>
            <a:normAutofit fontScale="90000"/>
          </a:bodyPr>
          <a:lstStyle/>
          <a:p>
            <a:pPr algn="ctr"/>
            <a:r>
              <a:rPr lang="en-US" dirty="0">
                <a:solidFill>
                  <a:srgbClr val="002868"/>
                </a:solidFill>
              </a:rPr>
              <a:t>Place of Worship Security &amp; Safety Training</a:t>
            </a:r>
            <a:endParaRPr lang="en-US" dirty="0"/>
          </a:p>
        </p:txBody>
      </p:sp>
      <p:sp>
        <p:nvSpPr>
          <p:cNvPr id="3" name="Content Placeholder 2"/>
          <p:cNvSpPr>
            <a:spLocks noGrp="1"/>
          </p:cNvSpPr>
          <p:nvPr>
            <p:ph idx="1"/>
          </p:nvPr>
        </p:nvSpPr>
        <p:spPr/>
        <p:txBody>
          <a:bodyPr/>
          <a:lstStyle/>
          <a:p>
            <a:pPr marL="0" indent="0" algn="ctr">
              <a:buNone/>
            </a:pPr>
            <a:r>
              <a:rPr lang="en-US" sz="3200" dirty="0">
                <a:solidFill>
                  <a:srgbClr val="BF0A30"/>
                </a:solidFill>
              </a:rPr>
              <a:t>Prevention</a:t>
            </a:r>
          </a:p>
          <a:p>
            <a:pPr marL="0" indent="0" algn="ctr">
              <a:buNone/>
            </a:pPr>
            <a:endParaRPr lang="en-US" sz="1050" dirty="0">
              <a:solidFill>
                <a:srgbClr val="BF0A30"/>
              </a:solidFill>
            </a:endParaRPr>
          </a:p>
          <a:p>
            <a:pPr marL="0" indent="0">
              <a:buNone/>
            </a:pPr>
            <a:r>
              <a:rPr lang="en-US" dirty="0" smtClean="0"/>
              <a:t>Place of Worship Security Plan</a:t>
            </a:r>
          </a:p>
          <a:p>
            <a:pPr marL="0" indent="0">
              <a:buNone/>
            </a:pPr>
            <a:endParaRPr lang="en-US" sz="2000" dirty="0"/>
          </a:p>
          <a:p>
            <a:pPr>
              <a:buClr>
                <a:srgbClr val="BF0A30"/>
              </a:buClr>
            </a:pPr>
            <a:r>
              <a:rPr lang="en-US" sz="2000" u="sng" dirty="0">
                <a:solidFill>
                  <a:srgbClr val="292934"/>
                </a:solidFill>
              </a:rPr>
              <a:t>Who</a:t>
            </a:r>
            <a:r>
              <a:rPr lang="en-US" sz="2000" dirty="0" smtClean="0">
                <a:solidFill>
                  <a:srgbClr val="292934"/>
                </a:solidFill>
              </a:rPr>
              <a:t>: </a:t>
            </a:r>
            <a:r>
              <a:rPr lang="en-US" sz="2000" dirty="0"/>
              <a:t>Place of worship security team in collaboration with community partners (i.e. government entities that have responsibility in the plan, including first </a:t>
            </a:r>
            <a:r>
              <a:rPr lang="en-US" sz="2000" dirty="0" smtClean="0"/>
              <a:t>responders such as law enforcement, fire and EMS).</a:t>
            </a:r>
            <a:endParaRPr lang="en-US" sz="2000" dirty="0"/>
          </a:p>
          <a:p>
            <a:pPr marL="0" lvl="0" indent="0">
              <a:buClr>
                <a:srgbClr val="BF0A30"/>
              </a:buClr>
              <a:buNone/>
            </a:pPr>
            <a:endParaRPr lang="en-US" sz="2000" dirty="0">
              <a:solidFill>
                <a:srgbClr val="292934"/>
              </a:solidFill>
            </a:endParaRPr>
          </a:p>
          <a:p>
            <a:pPr lvl="0">
              <a:buClr>
                <a:srgbClr val="BF0A30"/>
              </a:buClr>
            </a:pPr>
            <a:r>
              <a:rPr lang="en-US" sz="2000" u="sng" dirty="0">
                <a:solidFill>
                  <a:srgbClr val="292934"/>
                </a:solidFill>
              </a:rPr>
              <a:t>Goal</a:t>
            </a:r>
            <a:r>
              <a:rPr lang="en-US" sz="2000" dirty="0">
                <a:solidFill>
                  <a:srgbClr val="292934"/>
                </a:solidFill>
              </a:rPr>
              <a:t>: </a:t>
            </a:r>
            <a:r>
              <a:rPr lang="en-US" sz="2000" dirty="0"/>
              <a:t>To adopt a basic plan of operation before, during, and after a critical incident in a place of worship during a time of worship.</a:t>
            </a:r>
          </a:p>
        </p:txBody>
      </p:sp>
      <p:sp>
        <p:nvSpPr>
          <p:cNvPr id="4" name="Slide Number Placeholder 3"/>
          <p:cNvSpPr>
            <a:spLocks noGrp="1"/>
          </p:cNvSpPr>
          <p:nvPr>
            <p:ph type="sldNum" sz="quarter" idx="12"/>
          </p:nvPr>
        </p:nvSpPr>
        <p:spPr/>
        <p:txBody>
          <a:bodyPr/>
          <a:lstStyle/>
          <a:p>
            <a:fld id="{0CFEC368-1D7A-4F81-ABF6-AE0E36BAF64C}" type="slidenum">
              <a:rPr lang="en-US" smtClean="0"/>
              <a:pPr/>
              <a:t>18</a:t>
            </a:fld>
            <a:endParaRPr lang="en-US"/>
          </a:p>
        </p:txBody>
      </p:sp>
    </p:spTree>
    <p:extLst>
      <p:ext uri="{BB962C8B-B14F-4D97-AF65-F5344CB8AC3E}">
        <p14:creationId xmlns:p14="http://schemas.microsoft.com/office/powerpoint/2010/main" val="16528778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990600"/>
          </a:xfrm>
        </p:spPr>
        <p:txBody>
          <a:bodyPr>
            <a:normAutofit fontScale="90000"/>
          </a:bodyPr>
          <a:lstStyle/>
          <a:p>
            <a:pPr algn="ctr"/>
            <a:r>
              <a:rPr lang="en-US" dirty="0">
                <a:solidFill>
                  <a:srgbClr val="002868"/>
                </a:solidFill>
              </a:rPr>
              <a:t>Place of Worship Security &amp; Safety Training</a:t>
            </a:r>
            <a:endParaRPr lang="en-US" dirty="0"/>
          </a:p>
        </p:txBody>
      </p:sp>
      <p:sp>
        <p:nvSpPr>
          <p:cNvPr id="3" name="Content Placeholder 2"/>
          <p:cNvSpPr>
            <a:spLocks noGrp="1"/>
          </p:cNvSpPr>
          <p:nvPr>
            <p:ph idx="1"/>
          </p:nvPr>
        </p:nvSpPr>
        <p:spPr/>
        <p:txBody>
          <a:bodyPr/>
          <a:lstStyle/>
          <a:p>
            <a:pPr marL="0" indent="0" algn="ctr">
              <a:buNone/>
            </a:pPr>
            <a:r>
              <a:rPr lang="en-US" sz="3200" dirty="0">
                <a:solidFill>
                  <a:srgbClr val="BF0A30"/>
                </a:solidFill>
              </a:rPr>
              <a:t>Prevention</a:t>
            </a:r>
          </a:p>
          <a:p>
            <a:pPr marL="0" indent="0" algn="ctr">
              <a:buNone/>
            </a:pPr>
            <a:endParaRPr lang="en-US" sz="1050" dirty="0">
              <a:solidFill>
                <a:srgbClr val="BF0A30"/>
              </a:solidFill>
            </a:endParaRPr>
          </a:p>
          <a:p>
            <a:pPr marL="0" indent="0">
              <a:buNone/>
            </a:pPr>
            <a:r>
              <a:rPr lang="en-US" dirty="0"/>
              <a:t>Place of Worship Security </a:t>
            </a:r>
            <a:r>
              <a:rPr lang="en-US" dirty="0" smtClean="0"/>
              <a:t>Plan</a:t>
            </a:r>
          </a:p>
          <a:p>
            <a:pPr marL="0" indent="0" algn="ctr">
              <a:buNone/>
            </a:pPr>
            <a:endParaRPr lang="en-US" sz="1800" u="sng" dirty="0" smtClean="0">
              <a:solidFill>
                <a:srgbClr val="292934"/>
              </a:solidFill>
            </a:endParaRPr>
          </a:p>
          <a:p>
            <a:pPr lvl="0">
              <a:buClr>
                <a:srgbClr val="BF0A30"/>
              </a:buClr>
            </a:pPr>
            <a:r>
              <a:rPr lang="en-US" u="sng" dirty="0" smtClean="0">
                <a:solidFill>
                  <a:srgbClr val="292934"/>
                </a:solidFill>
              </a:rPr>
              <a:t>Framework</a:t>
            </a:r>
            <a:r>
              <a:rPr lang="en-US" dirty="0" smtClean="0">
                <a:solidFill>
                  <a:srgbClr val="292934"/>
                </a:solidFill>
              </a:rPr>
              <a:t>:</a:t>
            </a:r>
            <a:endParaRPr lang="en-US" dirty="0">
              <a:solidFill>
                <a:srgbClr val="292934"/>
              </a:solidFill>
            </a:endParaRPr>
          </a:p>
          <a:p>
            <a:pPr marL="463550" lvl="0" indent="-463550">
              <a:buClr>
                <a:srgbClr val="BF0A30"/>
              </a:buClr>
              <a:buNone/>
            </a:pPr>
            <a:r>
              <a:rPr lang="en-US" sz="1800" dirty="0">
                <a:solidFill>
                  <a:srgbClr val="292934"/>
                </a:solidFill>
              </a:rPr>
              <a:t>	</a:t>
            </a:r>
            <a:r>
              <a:rPr lang="en-US" sz="2200" dirty="0" smtClean="0">
                <a:solidFill>
                  <a:srgbClr val="292934"/>
                </a:solidFill>
              </a:rPr>
              <a:t>a. Basic facility security measures should include:</a:t>
            </a:r>
          </a:p>
          <a:p>
            <a:pPr marL="1146175" lvl="4" indent="-231775">
              <a:buClr>
                <a:srgbClr val="BF0A30"/>
              </a:buClr>
            </a:pPr>
            <a:r>
              <a:rPr lang="en-US" sz="2000" dirty="0" smtClean="0">
                <a:ea typeface="Calibri"/>
                <a:cs typeface="Times New Roman"/>
              </a:rPr>
              <a:t>Facility </a:t>
            </a:r>
            <a:r>
              <a:rPr lang="en-US" sz="2000" dirty="0">
                <a:ea typeface="Calibri"/>
                <a:cs typeface="Times New Roman"/>
              </a:rPr>
              <a:t>blueprints</a:t>
            </a:r>
          </a:p>
          <a:p>
            <a:pPr marL="1146175" lvl="4" indent="-231775" algn="just">
              <a:lnSpc>
                <a:spcPct val="115000"/>
              </a:lnSpc>
              <a:spcBef>
                <a:spcPts val="0"/>
              </a:spcBef>
              <a:buClr>
                <a:srgbClr val="BF0A30"/>
              </a:buClr>
            </a:pPr>
            <a:r>
              <a:rPr lang="en-US" sz="2000" dirty="0">
                <a:ea typeface="Calibri"/>
                <a:cs typeface="Times New Roman"/>
              </a:rPr>
              <a:t>Cameras and alarms</a:t>
            </a:r>
          </a:p>
          <a:p>
            <a:pPr marL="1146175" lvl="4" indent="-231775" algn="just">
              <a:lnSpc>
                <a:spcPct val="115000"/>
              </a:lnSpc>
              <a:spcBef>
                <a:spcPts val="0"/>
              </a:spcBef>
              <a:buClr>
                <a:srgbClr val="BF0A30"/>
              </a:buClr>
            </a:pPr>
            <a:r>
              <a:rPr lang="en-US" sz="2000" dirty="0">
                <a:ea typeface="Calibri"/>
                <a:cs typeface="Times New Roman"/>
              </a:rPr>
              <a:t>Locked and unlocked doors and windows</a:t>
            </a:r>
          </a:p>
          <a:p>
            <a:pPr marL="1146175" lvl="4" indent="-231775" algn="just">
              <a:lnSpc>
                <a:spcPct val="115000"/>
              </a:lnSpc>
              <a:spcBef>
                <a:spcPts val="0"/>
              </a:spcBef>
              <a:spcAft>
                <a:spcPts val="1000"/>
              </a:spcAft>
              <a:buClr>
                <a:srgbClr val="BF0A30"/>
              </a:buClr>
            </a:pPr>
            <a:r>
              <a:rPr lang="en-US" sz="2000" dirty="0">
                <a:ea typeface="Calibri"/>
                <a:cs typeface="Times New Roman"/>
              </a:rPr>
              <a:t>Exterior lighting</a:t>
            </a:r>
          </a:p>
          <a:p>
            <a:pPr marL="0" lvl="0" indent="0">
              <a:buClr>
                <a:srgbClr val="BF0A30"/>
              </a:buClr>
              <a:buNone/>
            </a:pP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19</a:t>
            </a:fld>
            <a:endParaRPr lang="en-US"/>
          </a:p>
        </p:txBody>
      </p:sp>
    </p:spTree>
    <p:extLst>
      <p:ext uri="{BB962C8B-B14F-4D97-AF65-F5344CB8AC3E}">
        <p14:creationId xmlns:p14="http://schemas.microsoft.com/office/powerpoint/2010/main" val="123539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533400"/>
            <a:ext cx="8991600" cy="990600"/>
          </a:xfrm>
        </p:spPr>
        <p:txBody>
          <a:bodyPr>
            <a:normAutofit fontScale="90000"/>
          </a:bodyPr>
          <a:lstStyle/>
          <a:p>
            <a:pPr algn="ctr"/>
            <a:r>
              <a:rPr lang="en-US" dirty="0" smtClean="0">
                <a:solidFill>
                  <a:srgbClr val="002868"/>
                </a:solidFill>
              </a:rPr>
              <a:t>Place of Worship Security &amp; Safety Training</a:t>
            </a:r>
            <a:endParaRPr lang="en-US" dirty="0">
              <a:solidFill>
                <a:srgbClr val="002868"/>
              </a:solidFill>
            </a:endParaRPr>
          </a:p>
        </p:txBody>
      </p:sp>
      <p:sp>
        <p:nvSpPr>
          <p:cNvPr id="6" name="Content Placeholder 5"/>
          <p:cNvSpPr>
            <a:spLocks noGrp="1"/>
          </p:cNvSpPr>
          <p:nvPr>
            <p:ph idx="1"/>
          </p:nvPr>
        </p:nvSpPr>
        <p:spPr>
          <a:xfrm>
            <a:off x="152400" y="1600200"/>
            <a:ext cx="8534400" cy="4876800"/>
          </a:xfrm>
        </p:spPr>
        <p:txBody>
          <a:bodyPr/>
          <a:lstStyle/>
          <a:p>
            <a:pPr>
              <a:buClr>
                <a:srgbClr val="BF0A30"/>
              </a:buClr>
            </a:pPr>
            <a:endParaRPr lang="en-US" dirty="0" smtClean="0"/>
          </a:p>
          <a:p>
            <a:pPr marL="0" indent="0">
              <a:buClr>
                <a:srgbClr val="BF0A30"/>
              </a:buClr>
              <a:buNone/>
            </a:pPr>
            <a:endParaRPr lang="en-US" sz="2800" dirty="0" smtClean="0"/>
          </a:p>
          <a:p>
            <a:pPr marL="0" indent="0">
              <a:buClr>
                <a:srgbClr val="BF0A30"/>
              </a:buClr>
              <a:buNone/>
            </a:pPr>
            <a:endParaRPr lang="en-US" sz="2800" dirty="0"/>
          </a:p>
          <a:p>
            <a:pPr marL="0" indent="0">
              <a:buClr>
                <a:srgbClr val="BF0A30"/>
              </a:buClr>
              <a:buNone/>
            </a:pPr>
            <a:r>
              <a:rPr lang="en-US" sz="3600" dirty="0" smtClean="0"/>
              <a:t>Chowan County Sheriff </a:t>
            </a:r>
          </a:p>
          <a:p>
            <a:pPr marL="0" indent="0">
              <a:buClr>
                <a:srgbClr val="BF0A30"/>
              </a:buClr>
              <a:buNone/>
            </a:pPr>
            <a:r>
              <a:rPr lang="en-US" sz="3600" dirty="0" smtClean="0"/>
              <a:t>    Edward </a:t>
            </a:r>
            <a:r>
              <a:rPr lang="en-US" sz="3600" dirty="0" err="1" smtClean="0"/>
              <a:t>Basnight</a:t>
            </a:r>
            <a:endParaRPr lang="en-US" sz="3600" dirty="0" smtClean="0"/>
          </a:p>
          <a:p>
            <a:pPr marL="0" indent="0">
              <a:buClr>
                <a:srgbClr val="BF0A30"/>
              </a:buClr>
              <a:buNone/>
            </a:pPr>
            <a:endParaRPr lang="en-US" sz="2800" dirty="0" smtClean="0"/>
          </a:p>
        </p:txBody>
      </p:sp>
      <p:sp>
        <p:nvSpPr>
          <p:cNvPr id="2" name="Slide Number Placeholder 1"/>
          <p:cNvSpPr>
            <a:spLocks noGrp="1"/>
          </p:cNvSpPr>
          <p:nvPr>
            <p:ph type="sldNum" sz="quarter" idx="12"/>
          </p:nvPr>
        </p:nvSpPr>
        <p:spPr/>
        <p:txBody>
          <a:bodyPr/>
          <a:lstStyle/>
          <a:p>
            <a:fld id="{0CFEC368-1D7A-4F81-ABF6-AE0E36BAF64C}" type="slidenum">
              <a:rPr lang="en-US" smtClean="0"/>
              <a:pPr/>
              <a:t>2</a:t>
            </a:fld>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828800"/>
            <a:ext cx="3085707" cy="3857134"/>
          </a:xfrm>
          <a:prstGeom prst="rect">
            <a:avLst/>
          </a:prstGeom>
        </p:spPr>
      </p:pic>
    </p:spTree>
    <p:extLst>
      <p:ext uri="{BB962C8B-B14F-4D97-AF65-F5344CB8AC3E}">
        <p14:creationId xmlns:p14="http://schemas.microsoft.com/office/powerpoint/2010/main" val="4052006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763000" cy="990600"/>
          </a:xfrm>
        </p:spPr>
        <p:txBody>
          <a:bodyPr>
            <a:normAutofit fontScale="90000"/>
          </a:bodyPr>
          <a:lstStyle/>
          <a:p>
            <a:pPr algn="ctr"/>
            <a:r>
              <a:rPr lang="en-US" dirty="0">
                <a:solidFill>
                  <a:srgbClr val="002868"/>
                </a:solidFill>
              </a:rPr>
              <a:t>Place of Worship Security &amp; Safety Training</a:t>
            </a:r>
            <a:endParaRPr lang="en-US" dirty="0"/>
          </a:p>
        </p:txBody>
      </p:sp>
      <p:sp>
        <p:nvSpPr>
          <p:cNvPr id="3" name="Content Placeholder 2"/>
          <p:cNvSpPr>
            <a:spLocks noGrp="1"/>
          </p:cNvSpPr>
          <p:nvPr>
            <p:ph idx="1"/>
          </p:nvPr>
        </p:nvSpPr>
        <p:spPr>
          <a:xfrm>
            <a:off x="381000" y="1447800"/>
            <a:ext cx="8229600" cy="4876800"/>
          </a:xfrm>
        </p:spPr>
        <p:txBody>
          <a:bodyPr>
            <a:normAutofit/>
          </a:bodyPr>
          <a:lstStyle/>
          <a:p>
            <a:pPr marL="0" indent="0" algn="ctr">
              <a:buNone/>
            </a:pPr>
            <a:r>
              <a:rPr lang="en-US" sz="3200" dirty="0">
                <a:solidFill>
                  <a:srgbClr val="BF0A30"/>
                </a:solidFill>
              </a:rPr>
              <a:t>Prevention</a:t>
            </a:r>
          </a:p>
          <a:p>
            <a:pPr marL="0" indent="0" algn="ctr">
              <a:buNone/>
            </a:pPr>
            <a:endParaRPr lang="en-US" sz="1100" dirty="0">
              <a:solidFill>
                <a:srgbClr val="BF0A30"/>
              </a:solidFill>
            </a:endParaRPr>
          </a:p>
          <a:p>
            <a:pPr marL="0" indent="0">
              <a:buNone/>
            </a:pPr>
            <a:r>
              <a:rPr lang="en-US" dirty="0"/>
              <a:t>Place of Worship Security </a:t>
            </a:r>
            <a:r>
              <a:rPr lang="en-US" dirty="0" smtClean="0"/>
              <a:t>Plan</a:t>
            </a:r>
          </a:p>
          <a:p>
            <a:pPr marL="0" indent="0" algn="ctr">
              <a:buNone/>
            </a:pPr>
            <a:endParaRPr lang="en-US" sz="1200" u="sng" dirty="0">
              <a:solidFill>
                <a:srgbClr val="292934"/>
              </a:solidFill>
            </a:endParaRPr>
          </a:p>
          <a:p>
            <a:pPr marL="804863" lvl="0" indent="-341313" algn="just">
              <a:buClr>
                <a:srgbClr val="BF0A30"/>
              </a:buClr>
              <a:buNone/>
            </a:pPr>
            <a:r>
              <a:rPr lang="en-US" sz="2000" dirty="0" smtClean="0">
                <a:solidFill>
                  <a:srgbClr val="292934"/>
                </a:solidFill>
              </a:rPr>
              <a:t>b. </a:t>
            </a:r>
            <a:r>
              <a:rPr lang="en-US" sz="2200" dirty="0" smtClean="0">
                <a:solidFill>
                  <a:srgbClr val="292934"/>
                </a:solidFill>
              </a:rPr>
              <a:t>Establish the role of the security team before, during, and after a critical incident:</a:t>
            </a:r>
          </a:p>
          <a:p>
            <a:pPr marL="1023938" lvl="0" indent="-219075">
              <a:buClr>
                <a:srgbClr val="BF0A30"/>
              </a:buClr>
            </a:pPr>
            <a:r>
              <a:rPr lang="en-US" sz="1900" dirty="0"/>
              <a:t>Communications (internal and external)</a:t>
            </a:r>
          </a:p>
          <a:p>
            <a:pPr marL="1023938" lvl="0" indent="-219075">
              <a:buClr>
                <a:srgbClr val="BF0A30"/>
              </a:buClr>
            </a:pPr>
            <a:r>
              <a:rPr lang="en-US" sz="1900" dirty="0"/>
              <a:t>Preparation drills</a:t>
            </a:r>
          </a:p>
          <a:p>
            <a:pPr marL="1023938" lvl="0" indent="-219075">
              <a:buClr>
                <a:srgbClr val="BF0A30"/>
              </a:buClr>
            </a:pPr>
            <a:r>
              <a:rPr lang="en-US" sz="1900" dirty="0"/>
              <a:t>Role of greeters</a:t>
            </a:r>
          </a:p>
          <a:p>
            <a:pPr marL="1023938" lvl="0" indent="-219075">
              <a:buClr>
                <a:srgbClr val="BF0A30"/>
              </a:buClr>
            </a:pPr>
            <a:r>
              <a:rPr lang="en-US" sz="1900" dirty="0"/>
              <a:t>Perimeter and parking lot monitoring</a:t>
            </a:r>
          </a:p>
          <a:p>
            <a:pPr marL="1023938" lvl="0" indent="-219075">
              <a:buClr>
                <a:srgbClr val="BF0A30"/>
              </a:buClr>
            </a:pPr>
            <a:r>
              <a:rPr lang="en-US" sz="1900" dirty="0"/>
              <a:t>Placement of security team members in facility during time of worship</a:t>
            </a:r>
          </a:p>
          <a:p>
            <a:pPr marL="1023938" lvl="0" indent="-219075">
              <a:buClr>
                <a:srgbClr val="BF0A30"/>
              </a:buClr>
            </a:pPr>
            <a:r>
              <a:rPr lang="en-US" sz="1900" dirty="0"/>
              <a:t>Childcare protocol</a:t>
            </a:r>
          </a:p>
          <a:p>
            <a:pPr marL="0" indent="0">
              <a:buNone/>
            </a:pP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20</a:t>
            </a:fld>
            <a:endParaRPr lang="en-US"/>
          </a:p>
        </p:txBody>
      </p:sp>
    </p:spTree>
    <p:extLst>
      <p:ext uri="{BB962C8B-B14F-4D97-AF65-F5344CB8AC3E}">
        <p14:creationId xmlns:p14="http://schemas.microsoft.com/office/powerpoint/2010/main" val="15677195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990600"/>
          </a:xfrm>
        </p:spPr>
        <p:txBody>
          <a:bodyPr>
            <a:normAutofit fontScale="90000"/>
          </a:bodyPr>
          <a:lstStyle/>
          <a:p>
            <a:pPr algn="ctr"/>
            <a:r>
              <a:rPr lang="en-US" dirty="0">
                <a:solidFill>
                  <a:srgbClr val="002868"/>
                </a:solidFill>
              </a:rPr>
              <a:t>Place of Worship Security &amp; Safety Training</a:t>
            </a:r>
            <a:endParaRPr lang="en-US" dirty="0"/>
          </a:p>
        </p:txBody>
      </p:sp>
      <p:sp>
        <p:nvSpPr>
          <p:cNvPr id="3" name="Content Placeholder 2"/>
          <p:cNvSpPr>
            <a:spLocks noGrp="1"/>
          </p:cNvSpPr>
          <p:nvPr>
            <p:ph idx="1"/>
          </p:nvPr>
        </p:nvSpPr>
        <p:spPr/>
        <p:txBody>
          <a:bodyPr>
            <a:normAutofit/>
          </a:bodyPr>
          <a:lstStyle/>
          <a:p>
            <a:pPr marL="0" indent="0" algn="ctr">
              <a:buNone/>
            </a:pPr>
            <a:r>
              <a:rPr lang="en-US" sz="3200" dirty="0">
                <a:solidFill>
                  <a:srgbClr val="BF0A30"/>
                </a:solidFill>
              </a:rPr>
              <a:t>Prevention</a:t>
            </a:r>
          </a:p>
          <a:p>
            <a:pPr marL="0" indent="0" algn="ctr">
              <a:buNone/>
            </a:pPr>
            <a:endParaRPr lang="en-US" sz="1100" dirty="0">
              <a:solidFill>
                <a:srgbClr val="BF0A30"/>
              </a:solidFill>
            </a:endParaRPr>
          </a:p>
          <a:p>
            <a:pPr marL="0" indent="0">
              <a:buNone/>
            </a:pPr>
            <a:r>
              <a:rPr lang="en-US" dirty="0"/>
              <a:t>Place of Worship Security Plan</a:t>
            </a:r>
          </a:p>
          <a:p>
            <a:pPr marL="0" lvl="0" indent="0">
              <a:buClr>
                <a:srgbClr val="BF0A30"/>
              </a:buClr>
              <a:buNone/>
            </a:pPr>
            <a:endParaRPr lang="en-US" dirty="0"/>
          </a:p>
          <a:p>
            <a:pPr marL="790575" lvl="0" indent="-285750">
              <a:buClr>
                <a:srgbClr val="BF0A30"/>
              </a:buClr>
            </a:pPr>
            <a:r>
              <a:rPr lang="en-US" sz="2200" dirty="0" smtClean="0"/>
              <a:t>Duties </a:t>
            </a:r>
            <a:r>
              <a:rPr lang="en-US" sz="2200" dirty="0"/>
              <a:t>during a critical incident</a:t>
            </a:r>
            <a:r>
              <a:rPr lang="en-US" sz="2200" dirty="0" smtClean="0"/>
              <a:t>:</a:t>
            </a:r>
            <a:endParaRPr lang="en-US" sz="2200" dirty="0"/>
          </a:p>
          <a:p>
            <a:pPr marL="914400" lvl="0" indent="-177800">
              <a:buNone/>
            </a:pPr>
            <a:r>
              <a:rPr lang="en-US" sz="1900" dirty="0" smtClean="0"/>
              <a:t>   -  911 call</a:t>
            </a:r>
          </a:p>
          <a:p>
            <a:pPr marL="914400" lvl="0" indent="-177800">
              <a:buNone/>
            </a:pPr>
            <a:r>
              <a:rPr lang="en-US" sz="1900" dirty="0"/>
              <a:t> </a:t>
            </a:r>
            <a:r>
              <a:rPr lang="en-US" sz="1900" dirty="0" smtClean="0"/>
              <a:t>  -  Coordinate </a:t>
            </a:r>
            <a:r>
              <a:rPr lang="en-US" sz="1900" dirty="0"/>
              <a:t>evacuation or lockdown procedures</a:t>
            </a:r>
          </a:p>
          <a:p>
            <a:pPr marL="914400" lvl="0" indent="-177800">
              <a:buNone/>
            </a:pPr>
            <a:r>
              <a:rPr lang="en-US" sz="1900" dirty="0" smtClean="0"/>
              <a:t>   -  Confront </a:t>
            </a:r>
            <a:r>
              <a:rPr lang="en-US" sz="1900" dirty="0"/>
              <a:t>the </a:t>
            </a:r>
            <a:r>
              <a:rPr lang="en-US" sz="1900" dirty="0" smtClean="0"/>
              <a:t>threat </a:t>
            </a:r>
          </a:p>
          <a:p>
            <a:pPr marL="914400" lvl="0" indent="-177800">
              <a:buNone/>
            </a:pPr>
            <a:r>
              <a:rPr lang="en-US" sz="1900" dirty="0"/>
              <a:t> </a:t>
            </a:r>
            <a:r>
              <a:rPr lang="en-US" sz="1900" dirty="0" smtClean="0"/>
              <a:t>  -  Managing </a:t>
            </a:r>
            <a:r>
              <a:rPr lang="en-US" sz="1900" dirty="0"/>
              <a:t>the safety </a:t>
            </a:r>
            <a:r>
              <a:rPr lang="en-US" sz="1900" dirty="0" smtClean="0"/>
              <a:t>zones</a:t>
            </a:r>
          </a:p>
          <a:p>
            <a:pPr marL="914400" lvl="0" indent="-177800">
              <a:buNone/>
            </a:pPr>
            <a:r>
              <a:rPr lang="en-US" sz="1900" dirty="0"/>
              <a:t> </a:t>
            </a:r>
            <a:r>
              <a:rPr lang="en-US" sz="1900" dirty="0" smtClean="0"/>
              <a:t>  -  Point </a:t>
            </a:r>
            <a:r>
              <a:rPr lang="en-US" sz="1900" dirty="0"/>
              <a:t>of contact (POC) with first responders</a:t>
            </a:r>
          </a:p>
          <a:p>
            <a:pPr marL="914400" lvl="0" indent="-177800">
              <a:buNone/>
            </a:pPr>
            <a:r>
              <a:rPr lang="en-US" sz="1900" dirty="0" smtClean="0"/>
              <a:t>   -  Assist </a:t>
            </a:r>
            <a:r>
              <a:rPr lang="en-US" sz="1900" dirty="0"/>
              <a:t>first responders</a:t>
            </a:r>
          </a:p>
          <a:p>
            <a:pPr marL="0" indent="0">
              <a:buNone/>
            </a:pP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21</a:t>
            </a:fld>
            <a:endParaRPr lang="en-US"/>
          </a:p>
        </p:txBody>
      </p:sp>
    </p:spTree>
    <p:extLst>
      <p:ext uri="{BB962C8B-B14F-4D97-AF65-F5344CB8AC3E}">
        <p14:creationId xmlns:p14="http://schemas.microsoft.com/office/powerpoint/2010/main" val="28041156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763000" cy="990600"/>
          </a:xfrm>
        </p:spPr>
        <p:txBody>
          <a:bodyPr>
            <a:normAutofit fontScale="90000"/>
          </a:bodyPr>
          <a:lstStyle/>
          <a:p>
            <a:pPr algn="ctr"/>
            <a:r>
              <a:rPr lang="en-US" dirty="0">
                <a:solidFill>
                  <a:srgbClr val="002868"/>
                </a:solidFill>
              </a:rPr>
              <a:t>Place of Worship Security &amp; Safety Training</a:t>
            </a:r>
            <a:endParaRPr lang="en-US" dirty="0"/>
          </a:p>
        </p:txBody>
      </p:sp>
      <p:sp>
        <p:nvSpPr>
          <p:cNvPr id="3" name="Content Placeholder 2"/>
          <p:cNvSpPr>
            <a:spLocks noGrp="1"/>
          </p:cNvSpPr>
          <p:nvPr>
            <p:ph idx="1"/>
          </p:nvPr>
        </p:nvSpPr>
        <p:spPr>
          <a:xfrm>
            <a:off x="457200" y="1143000"/>
            <a:ext cx="8229600" cy="4953000"/>
          </a:xfrm>
        </p:spPr>
        <p:txBody>
          <a:bodyPr/>
          <a:lstStyle/>
          <a:p>
            <a:pPr marL="0" lvl="0" indent="0" algn="ctr">
              <a:buClr>
                <a:srgbClr val="93A299"/>
              </a:buClr>
              <a:buNone/>
            </a:pPr>
            <a:r>
              <a:rPr lang="en-US" sz="3200" dirty="0">
                <a:solidFill>
                  <a:srgbClr val="BF0A30"/>
                </a:solidFill>
              </a:rPr>
              <a:t>Prevention</a:t>
            </a:r>
          </a:p>
          <a:p>
            <a:pPr marL="0" lvl="0" indent="0" algn="ctr">
              <a:buClr>
                <a:srgbClr val="93A299"/>
              </a:buClr>
              <a:buNone/>
            </a:pPr>
            <a:endParaRPr lang="en-US" sz="1100" dirty="0">
              <a:solidFill>
                <a:srgbClr val="BF0A30"/>
              </a:solidFill>
            </a:endParaRPr>
          </a:p>
          <a:p>
            <a:pPr marL="0" lvl="0" indent="0">
              <a:buClr>
                <a:srgbClr val="93A299"/>
              </a:buClr>
              <a:buNone/>
            </a:pPr>
            <a:r>
              <a:rPr lang="en-US" dirty="0">
                <a:solidFill>
                  <a:srgbClr val="292934"/>
                </a:solidFill>
              </a:rPr>
              <a:t>Place of Worship Security Plan</a:t>
            </a:r>
            <a:endParaRPr lang="en-US" u="sng" dirty="0">
              <a:solidFill>
                <a:srgbClr val="292934"/>
              </a:solidFill>
            </a:endParaRPr>
          </a:p>
          <a:p>
            <a:pPr marL="0" lvl="0" indent="0">
              <a:buClr>
                <a:srgbClr val="BF0A30"/>
              </a:buClr>
              <a:buNone/>
            </a:pPr>
            <a:endParaRPr lang="en-US" sz="1400" dirty="0">
              <a:solidFill>
                <a:srgbClr val="292934"/>
              </a:solidFill>
            </a:endParaRPr>
          </a:p>
          <a:p>
            <a:pPr marL="463550" lvl="0" indent="0">
              <a:buClr>
                <a:srgbClr val="BF0A30"/>
              </a:buClr>
              <a:buNone/>
            </a:pPr>
            <a:r>
              <a:rPr lang="en-US" sz="2000" dirty="0" smtClean="0">
                <a:solidFill>
                  <a:srgbClr val="292934"/>
                </a:solidFill>
              </a:rPr>
              <a:t>c. Establish an evacuation procedure</a:t>
            </a:r>
          </a:p>
          <a:p>
            <a:pPr marL="463550" lvl="0" indent="0">
              <a:buClr>
                <a:srgbClr val="BF0A30"/>
              </a:buClr>
              <a:buNone/>
            </a:pPr>
            <a:endParaRPr lang="en-US" sz="2000" dirty="0" smtClean="0">
              <a:solidFill>
                <a:srgbClr val="292934"/>
              </a:solidFill>
            </a:endParaRPr>
          </a:p>
          <a:p>
            <a:pPr marL="463550" lvl="0" indent="0">
              <a:buClr>
                <a:srgbClr val="BF0A30"/>
              </a:buClr>
              <a:buNone/>
            </a:pPr>
            <a:r>
              <a:rPr lang="en-US" sz="2000" dirty="0" smtClean="0">
                <a:solidFill>
                  <a:srgbClr val="292934"/>
                </a:solidFill>
              </a:rPr>
              <a:t>d.  Establish a lockdown protocol</a:t>
            </a:r>
          </a:p>
          <a:p>
            <a:pPr marL="463550" lvl="0" indent="0">
              <a:buClr>
                <a:srgbClr val="BF0A30"/>
              </a:buClr>
              <a:buNone/>
            </a:pPr>
            <a:endParaRPr lang="en-US" sz="2000" dirty="0" smtClean="0">
              <a:solidFill>
                <a:srgbClr val="292934"/>
              </a:solidFill>
            </a:endParaRPr>
          </a:p>
          <a:p>
            <a:pPr marL="463550" lvl="0" indent="0">
              <a:buClr>
                <a:srgbClr val="BF0A30"/>
              </a:buClr>
              <a:buNone/>
            </a:pPr>
            <a:r>
              <a:rPr lang="en-US" sz="2000" dirty="0" smtClean="0">
                <a:solidFill>
                  <a:srgbClr val="292934"/>
                </a:solidFill>
              </a:rPr>
              <a:t>e. Adopt a Crisis Intervention Stress Management (CISM) strategy</a:t>
            </a:r>
          </a:p>
          <a:p>
            <a:pPr marL="463550" lvl="0" indent="0">
              <a:buClr>
                <a:srgbClr val="BF0A30"/>
              </a:buClr>
              <a:buNone/>
            </a:pPr>
            <a:endParaRPr lang="en-US" sz="2000" dirty="0" smtClean="0">
              <a:solidFill>
                <a:srgbClr val="292934"/>
              </a:solidFill>
            </a:endParaRPr>
          </a:p>
          <a:p>
            <a:pPr marL="736600" lvl="0" indent="-273050">
              <a:buClr>
                <a:srgbClr val="BF0A30"/>
              </a:buClr>
              <a:buNone/>
            </a:pPr>
            <a:r>
              <a:rPr lang="en-US" sz="2000" dirty="0" smtClean="0">
                <a:solidFill>
                  <a:srgbClr val="292934"/>
                </a:solidFill>
              </a:rPr>
              <a:t>f.  Analyze congregation demographics </a:t>
            </a:r>
            <a:r>
              <a:rPr lang="en-US" sz="1800" dirty="0"/>
              <a:t>(i.e. number </a:t>
            </a:r>
            <a:r>
              <a:rPr lang="en-US" sz="1800" dirty="0" smtClean="0"/>
              <a:t>of children, </a:t>
            </a:r>
            <a:r>
              <a:rPr lang="en-US" sz="1800" dirty="0"/>
              <a:t>senior citizens, people with disabilities, people with criminal backgrounds such as sex offenders)</a:t>
            </a:r>
            <a:endParaRPr lang="en-US" sz="1800" dirty="0" smtClean="0">
              <a:solidFill>
                <a:srgbClr val="292934"/>
              </a:solidFill>
            </a:endParaRPr>
          </a:p>
          <a:p>
            <a:pPr marL="0" lvl="0" indent="0">
              <a:buClr>
                <a:srgbClr val="BF0A30"/>
              </a:buClr>
              <a:buNone/>
            </a:pPr>
            <a:endParaRPr lang="en-US" sz="2000" dirty="0" smtClean="0">
              <a:solidFill>
                <a:srgbClr val="292934"/>
              </a:solidFill>
            </a:endParaRPr>
          </a:p>
          <a:p>
            <a:pPr marL="0" lvl="0" indent="0">
              <a:buClr>
                <a:srgbClr val="BF0A30"/>
              </a:buClr>
              <a:buNone/>
            </a:pP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22</a:t>
            </a:fld>
            <a:endParaRPr lang="en-US"/>
          </a:p>
        </p:txBody>
      </p:sp>
    </p:spTree>
    <p:extLst>
      <p:ext uri="{BB962C8B-B14F-4D97-AF65-F5344CB8AC3E}">
        <p14:creationId xmlns:p14="http://schemas.microsoft.com/office/powerpoint/2010/main" val="37362381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10600" cy="990600"/>
          </a:xfrm>
        </p:spPr>
        <p:txBody>
          <a:bodyPr>
            <a:normAutofit fontScale="90000"/>
          </a:bodyPr>
          <a:lstStyle/>
          <a:p>
            <a:pPr algn="ctr"/>
            <a:r>
              <a:rPr lang="en-US" dirty="0">
                <a:solidFill>
                  <a:srgbClr val="002868"/>
                </a:solidFill>
              </a:rPr>
              <a:t>Place of Worship Security &amp; Safety Training</a:t>
            </a:r>
            <a:endParaRPr lang="en-US" dirty="0"/>
          </a:p>
        </p:txBody>
      </p:sp>
      <p:sp>
        <p:nvSpPr>
          <p:cNvPr id="3" name="Content Placeholder 2"/>
          <p:cNvSpPr>
            <a:spLocks noGrp="1"/>
          </p:cNvSpPr>
          <p:nvPr>
            <p:ph idx="1"/>
          </p:nvPr>
        </p:nvSpPr>
        <p:spPr>
          <a:xfrm>
            <a:off x="457200" y="1295400"/>
            <a:ext cx="8229600" cy="4876800"/>
          </a:xfrm>
        </p:spPr>
        <p:txBody>
          <a:bodyPr>
            <a:normAutofit/>
          </a:bodyPr>
          <a:lstStyle/>
          <a:p>
            <a:pPr marL="0" lvl="0" indent="0" algn="ctr">
              <a:buClr>
                <a:srgbClr val="93A299"/>
              </a:buClr>
              <a:buNone/>
            </a:pPr>
            <a:r>
              <a:rPr lang="en-US" sz="3200" dirty="0">
                <a:solidFill>
                  <a:srgbClr val="BF0A30"/>
                </a:solidFill>
              </a:rPr>
              <a:t>Prevention</a:t>
            </a:r>
          </a:p>
          <a:p>
            <a:pPr marL="0" lvl="0" indent="0" algn="ctr">
              <a:buClr>
                <a:srgbClr val="93A299"/>
              </a:buClr>
              <a:buNone/>
            </a:pPr>
            <a:endParaRPr lang="en-US" sz="1100" dirty="0">
              <a:solidFill>
                <a:srgbClr val="BF0A30"/>
              </a:solidFill>
            </a:endParaRPr>
          </a:p>
          <a:p>
            <a:pPr marL="0" lvl="0" indent="0">
              <a:buClr>
                <a:srgbClr val="93A299"/>
              </a:buClr>
              <a:buNone/>
            </a:pPr>
            <a:r>
              <a:rPr lang="en-US" dirty="0">
                <a:solidFill>
                  <a:srgbClr val="292934"/>
                </a:solidFill>
              </a:rPr>
              <a:t>Place of Worship Security </a:t>
            </a:r>
            <a:r>
              <a:rPr lang="en-US" dirty="0" smtClean="0">
                <a:solidFill>
                  <a:srgbClr val="292934"/>
                </a:solidFill>
              </a:rPr>
              <a:t>Plan</a:t>
            </a:r>
            <a:endParaRPr lang="en-US" u="sng" dirty="0" smtClean="0">
              <a:solidFill>
                <a:srgbClr val="292934"/>
              </a:solidFill>
            </a:endParaRPr>
          </a:p>
          <a:p>
            <a:pPr marL="0" lvl="0" indent="0" algn="ctr">
              <a:buClr>
                <a:srgbClr val="93A299"/>
              </a:buClr>
              <a:buNone/>
            </a:pPr>
            <a:endParaRPr lang="en-US" sz="1400" u="sng" dirty="0">
              <a:solidFill>
                <a:srgbClr val="292934"/>
              </a:solidFill>
            </a:endParaRPr>
          </a:p>
          <a:p>
            <a:pPr marL="742950" lvl="0" indent="-279400" algn="just">
              <a:buClr>
                <a:srgbClr val="BF0A30"/>
              </a:buClr>
              <a:buNone/>
            </a:pPr>
            <a:r>
              <a:rPr lang="en-US" sz="2000" dirty="0" smtClean="0">
                <a:solidFill>
                  <a:srgbClr val="292934"/>
                </a:solidFill>
              </a:rPr>
              <a:t>g. </a:t>
            </a:r>
            <a:r>
              <a:rPr lang="en-US" sz="2200" dirty="0" smtClean="0">
                <a:solidFill>
                  <a:srgbClr val="292934"/>
                </a:solidFill>
              </a:rPr>
              <a:t>Implement a firearms policy that specifies who, if anyone, can or cannot carry a firearm into a place of worship. </a:t>
            </a:r>
          </a:p>
          <a:p>
            <a:pPr marL="736600" lvl="0" indent="-273050" algn="just">
              <a:buClr>
                <a:srgbClr val="BF0A30"/>
              </a:buClr>
              <a:buNone/>
            </a:pPr>
            <a:r>
              <a:rPr lang="en-US" sz="2200" dirty="0">
                <a:solidFill>
                  <a:srgbClr val="292934"/>
                </a:solidFill>
              </a:rPr>
              <a:t>	</a:t>
            </a:r>
            <a:r>
              <a:rPr lang="en-US" sz="2200" dirty="0" smtClean="0">
                <a:solidFill>
                  <a:srgbClr val="292934"/>
                </a:solidFill>
              </a:rPr>
              <a:t>The available options are:</a:t>
            </a:r>
          </a:p>
          <a:p>
            <a:pPr marL="1146175" lvl="1" indent="-230188">
              <a:buClr>
                <a:srgbClr val="BF0A30"/>
              </a:buClr>
            </a:pPr>
            <a:r>
              <a:rPr lang="en-US" sz="1900" dirty="0" smtClean="0">
                <a:solidFill>
                  <a:srgbClr val="292934"/>
                </a:solidFill>
              </a:rPr>
              <a:t>Allow all concealed carry with a concealed carry permit</a:t>
            </a:r>
          </a:p>
          <a:p>
            <a:pPr marL="1146175" lvl="1" indent="-230188">
              <a:buClr>
                <a:srgbClr val="BF0A30"/>
              </a:buClr>
            </a:pPr>
            <a:r>
              <a:rPr lang="en-US" sz="1900" dirty="0" smtClean="0">
                <a:solidFill>
                  <a:srgbClr val="292934"/>
                </a:solidFill>
              </a:rPr>
              <a:t>Restrict concealed carry to designated personnel</a:t>
            </a:r>
          </a:p>
          <a:p>
            <a:pPr marL="1146175" lvl="1" indent="-230188">
              <a:buClr>
                <a:srgbClr val="BF0A30"/>
              </a:buClr>
            </a:pPr>
            <a:r>
              <a:rPr lang="en-US" sz="1900" dirty="0" smtClean="0">
                <a:solidFill>
                  <a:srgbClr val="292934"/>
                </a:solidFill>
              </a:rPr>
              <a:t>Prohibit all persons from carrying firearms, open carry or concealed carry</a:t>
            </a:r>
          </a:p>
          <a:p>
            <a:pPr marL="1146175" lvl="1" indent="-230188">
              <a:buClr>
                <a:srgbClr val="BF0A30"/>
              </a:buClr>
            </a:pPr>
            <a:r>
              <a:rPr lang="en-US" sz="1900" dirty="0" smtClean="0">
                <a:solidFill>
                  <a:srgbClr val="292934"/>
                </a:solidFill>
              </a:rPr>
              <a:t>Allow any person who can lawfully possess firearms to carry them openly on the premise. </a:t>
            </a:r>
          </a:p>
          <a:p>
            <a:pPr marL="915987" lvl="1" indent="0">
              <a:buClr>
                <a:srgbClr val="BF0A30"/>
              </a:buClr>
              <a:buNone/>
            </a:pPr>
            <a:endParaRPr lang="en-US" sz="800" dirty="0">
              <a:solidFill>
                <a:srgbClr val="292934"/>
              </a:solidFill>
            </a:endParaRPr>
          </a:p>
          <a:p>
            <a:pPr marL="915987" lvl="1" indent="0">
              <a:buClr>
                <a:srgbClr val="BF0A30"/>
              </a:buClr>
              <a:buNone/>
            </a:pPr>
            <a:endParaRPr lang="en-US" sz="1800" dirty="0">
              <a:solidFill>
                <a:srgbClr val="292934"/>
              </a:solidFill>
            </a:endParaRPr>
          </a:p>
          <a:p>
            <a:pPr marL="0" lvl="0" indent="0">
              <a:buClr>
                <a:srgbClr val="93A299"/>
              </a:buClr>
              <a:buNone/>
            </a:pPr>
            <a:endParaRPr lang="en-US" sz="1400" dirty="0" smtClean="0">
              <a:solidFill>
                <a:srgbClr val="292934"/>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23</a:t>
            </a:fld>
            <a:endParaRPr lang="en-US"/>
          </a:p>
        </p:txBody>
      </p:sp>
    </p:spTree>
    <p:extLst>
      <p:ext uri="{BB962C8B-B14F-4D97-AF65-F5344CB8AC3E}">
        <p14:creationId xmlns:p14="http://schemas.microsoft.com/office/powerpoint/2010/main" val="31268948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763000" cy="990600"/>
          </a:xfrm>
        </p:spPr>
        <p:txBody>
          <a:bodyPr>
            <a:normAutofit fontScale="90000"/>
          </a:bodyPr>
          <a:lstStyle/>
          <a:p>
            <a:pPr algn="ctr"/>
            <a:r>
              <a:rPr lang="en-US" dirty="0">
                <a:solidFill>
                  <a:srgbClr val="002868"/>
                </a:solidFill>
              </a:rPr>
              <a:t>Place of Worship Security &amp; Safety </a:t>
            </a:r>
            <a:r>
              <a:rPr lang="en-US" dirty="0" smtClean="0">
                <a:solidFill>
                  <a:srgbClr val="002868"/>
                </a:solidFill>
              </a:rPr>
              <a:t>Training</a:t>
            </a:r>
            <a:endParaRPr lang="en-US" dirty="0"/>
          </a:p>
        </p:txBody>
      </p:sp>
      <p:sp>
        <p:nvSpPr>
          <p:cNvPr id="3" name="Content Placeholder 2"/>
          <p:cNvSpPr>
            <a:spLocks noGrp="1"/>
          </p:cNvSpPr>
          <p:nvPr>
            <p:ph idx="1"/>
          </p:nvPr>
        </p:nvSpPr>
        <p:spPr/>
        <p:txBody>
          <a:bodyPr/>
          <a:lstStyle/>
          <a:p>
            <a:pPr marL="0" lvl="0" indent="0" algn="ctr">
              <a:buClr>
                <a:srgbClr val="93A299"/>
              </a:buClr>
              <a:buNone/>
            </a:pPr>
            <a:r>
              <a:rPr lang="en-US" sz="3200" dirty="0" smtClean="0">
                <a:solidFill>
                  <a:srgbClr val="BF0A30"/>
                </a:solidFill>
              </a:rPr>
              <a:t>Prevention</a:t>
            </a:r>
            <a:endParaRPr lang="en-US" sz="1900" u="sng" dirty="0" smtClean="0"/>
          </a:p>
          <a:p>
            <a:pPr marL="0" lvl="1" indent="0">
              <a:buNone/>
            </a:pPr>
            <a:endParaRPr lang="en-US" sz="1900" u="sng" dirty="0"/>
          </a:p>
          <a:p>
            <a:pPr marL="0" lvl="1" indent="0" algn="just">
              <a:buNone/>
            </a:pPr>
            <a:r>
              <a:rPr lang="en-US" sz="1900" u="sng" dirty="0" smtClean="0"/>
              <a:t>Note</a:t>
            </a:r>
            <a:r>
              <a:rPr lang="en-US" sz="1900" dirty="0"/>
              <a:t>: North Carolina General Statute § 14-415.11 authorizes the church to post signs, as any other private property, prohibiting the possession or carrying of firearms. But, if not otherwise posted, anyone who has obtained their concealed carry permit under North Carolina General Statute § 14-415.24 may carry on church property, unless possession of the firearm is otherwise prohibited by law (e.g. </a:t>
            </a:r>
            <a:r>
              <a:rPr lang="en-US" sz="1900" dirty="0" smtClean="0"/>
              <a:t> </a:t>
            </a:r>
            <a:r>
              <a:rPr lang="en-US" sz="1900" dirty="0"/>
              <a:t>i</a:t>
            </a:r>
            <a:r>
              <a:rPr lang="en-US" sz="1900" dirty="0" smtClean="0"/>
              <a:t>f the church is on </a:t>
            </a:r>
            <a:r>
              <a:rPr lang="en-US" sz="1900" dirty="0"/>
              <a:t>school grounds). </a:t>
            </a:r>
            <a:r>
              <a:rPr lang="en-US" sz="1900" dirty="0" smtClean="0"/>
              <a:t>Similarly</a:t>
            </a:r>
            <a:r>
              <a:rPr lang="en-US" sz="1900" dirty="0"/>
              <a:t>, a church would have the authority to allow firearms to be openly carried on the premise so long as the possession of firearms is not otherwise prohibited by </a:t>
            </a:r>
            <a:r>
              <a:rPr lang="en-US" sz="1900" dirty="0" smtClean="0"/>
              <a:t>law (e.g. if the church is on school grounds).</a:t>
            </a:r>
            <a:endParaRPr lang="en-US" sz="1900" dirty="0"/>
          </a:p>
          <a:p>
            <a:pPr marL="0" indent="0">
              <a:buNone/>
            </a:pP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24</a:t>
            </a:fld>
            <a:endParaRPr lang="en-US"/>
          </a:p>
        </p:txBody>
      </p:sp>
    </p:spTree>
    <p:extLst>
      <p:ext uri="{BB962C8B-B14F-4D97-AF65-F5344CB8AC3E}">
        <p14:creationId xmlns:p14="http://schemas.microsoft.com/office/powerpoint/2010/main" val="40882926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763000" cy="990600"/>
          </a:xfrm>
        </p:spPr>
        <p:txBody>
          <a:bodyPr>
            <a:normAutofit fontScale="90000"/>
          </a:bodyPr>
          <a:lstStyle/>
          <a:p>
            <a:pPr algn="ctr"/>
            <a:r>
              <a:rPr lang="en-US" dirty="0">
                <a:solidFill>
                  <a:srgbClr val="002868"/>
                </a:solidFill>
              </a:rPr>
              <a:t>Place of Worship Security &amp; Safety Training</a:t>
            </a:r>
            <a:endParaRPr lang="en-US" dirty="0"/>
          </a:p>
        </p:txBody>
      </p:sp>
      <p:sp>
        <p:nvSpPr>
          <p:cNvPr id="3" name="Content Placeholder 2"/>
          <p:cNvSpPr>
            <a:spLocks noGrp="1"/>
          </p:cNvSpPr>
          <p:nvPr>
            <p:ph idx="1"/>
          </p:nvPr>
        </p:nvSpPr>
        <p:spPr>
          <a:xfrm>
            <a:off x="304800" y="1219200"/>
            <a:ext cx="8229600" cy="5181600"/>
          </a:xfrm>
        </p:spPr>
        <p:txBody>
          <a:bodyPr>
            <a:normAutofit/>
          </a:bodyPr>
          <a:lstStyle/>
          <a:p>
            <a:pPr marL="0" indent="0" algn="ctr">
              <a:buClr>
                <a:srgbClr val="BF0A30"/>
              </a:buClr>
              <a:buNone/>
            </a:pPr>
            <a:r>
              <a:rPr lang="en-US" sz="3200" dirty="0" smtClean="0">
                <a:solidFill>
                  <a:srgbClr val="BF0A30"/>
                </a:solidFill>
              </a:rPr>
              <a:t>Prevention</a:t>
            </a:r>
          </a:p>
          <a:p>
            <a:pPr>
              <a:buClr>
                <a:srgbClr val="BF0A30"/>
              </a:buClr>
            </a:pPr>
            <a:r>
              <a:rPr lang="en-US" dirty="0" smtClean="0"/>
              <a:t>Special </a:t>
            </a:r>
            <a:r>
              <a:rPr lang="en-US" dirty="0"/>
              <a:t>Circumstances:</a:t>
            </a:r>
          </a:p>
          <a:p>
            <a:pPr lvl="1" algn="just">
              <a:buClr>
                <a:srgbClr val="BF0A30"/>
              </a:buClr>
            </a:pPr>
            <a:r>
              <a:rPr lang="en-US" dirty="0"/>
              <a:t>If church services are held on any school property (</a:t>
            </a:r>
            <a:r>
              <a:rPr lang="en-US" dirty="0" smtClean="0"/>
              <a:t>public, charter </a:t>
            </a:r>
            <a:r>
              <a:rPr lang="en-US" dirty="0"/>
              <a:t>or private), the law governing the possession of firearms on school grounds (North Carolina General Statute § 14-269.2) would apply</a:t>
            </a:r>
            <a:r>
              <a:rPr lang="en-US" dirty="0" smtClean="0"/>
              <a:t>.</a:t>
            </a:r>
          </a:p>
          <a:p>
            <a:pPr marL="274320" lvl="1" indent="0" algn="just">
              <a:buClr>
                <a:srgbClr val="BF0A30"/>
              </a:buClr>
              <a:buNone/>
            </a:pPr>
            <a:endParaRPr lang="en-US" sz="600" dirty="0"/>
          </a:p>
          <a:p>
            <a:pPr lvl="1" algn="just">
              <a:buClr>
                <a:srgbClr val="BF0A30"/>
              </a:buClr>
            </a:pPr>
            <a:r>
              <a:rPr lang="en-US" dirty="0"/>
              <a:t>If circumstances require a school program to be held on church property, the law governing the possession of firearms on school grounds (North Carolina General Statute § 14-269.2) would apply to the area where the </a:t>
            </a:r>
            <a:r>
              <a:rPr lang="en-US" dirty="0" smtClean="0"/>
              <a:t>school program  </a:t>
            </a:r>
            <a:r>
              <a:rPr lang="en-US" dirty="0"/>
              <a:t>is taking place because this would be a curricular or extracurricular activity sponsored by a school.  Other areas of the church property </a:t>
            </a:r>
            <a:r>
              <a:rPr lang="en-US" u="sng" dirty="0"/>
              <a:t>not</a:t>
            </a:r>
            <a:r>
              <a:rPr lang="en-US" dirty="0"/>
              <a:t> being used for the school </a:t>
            </a:r>
            <a:r>
              <a:rPr lang="en-US" dirty="0" smtClean="0"/>
              <a:t>program </a:t>
            </a:r>
            <a:r>
              <a:rPr lang="en-US" dirty="0"/>
              <a:t>would continue to be regulated by the church authority as set out in the “</a:t>
            </a:r>
            <a:r>
              <a:rPr lang="en-US" u="sng" dirty="0"/>
              <a:t>Note</a:t>
            </a:r>
            <a:r>
              <a:rPr lang="en-US" dirty="0"/>
              <a:t>” above. </a:t>
            </a:r>
          </a:p>
          <a:p>
            <a:pPr marL="0" indent="0">
              <a:buNone/>
            </a:pP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25</a:t>
            </a:fld>
            <a:endParaRPr lang="en-US"/>
          </a:p>
        </p:txBody>
      </p:sp>
    </p:spTree>
    <p:extLst>
      <p:ext uri="{BB962C8B-B14F-4D97-AF65-F5344CB8AC3E}">
        <p14:creationId xmlns:p14="http://schemas.microsoft.com/office/powerpoint/2010/main" val="1081530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763000" cy="990600"/>
          </a:xfrm>
        </p:spPr>
        <p:txBody>
          <a:bodyPr>
            <a:normAutofit fontScale="90000"/>
          </a:bodyPr>
          <a:lstStyle/>
          <a:p>
            <a:pPr algn="ctr"/>
            <a:r>
              <a:rPr lang="en-US" dirty="0">
                <a:solidFill>
                  <a:srgbClr val="002868"/>
                </a:solidFill>
              </a:rPr>
              <a:t>Place of Worship Security &amp; Safety </a:t>
            </a:r>
            <a:r>
              <a:rPr lang="en-US" dirty="0" smtClean="0">
                <a:solidFill>
                  <a:srgbClr val="002868"/>
                </a:solidFill>
              </a:rPr>
              <a:t>Training</a:t>
            </a:r>
            <a:endParaRPr lang="en-US" dirty="0"/>
          </a:p>
        </p:txBody>
      </p:sp>
      <p:sp>
        <p:nvSpPr>
          <p:cNvPr id="3" name="Content Placeholder 2"/>
          <p:cNvSpPr>
            <a:spLocks noGrp="1"/>
          </p:cNvSpPr>
          <p:nvPr>
            <p:ph idx="1"/>
          </p:nvPr>
        </p:nvSpPr>
        <p:spPr/>
        <p:txBody>
          <a:bodyPr/>
          <a:lstStyle/>
          <a:p>
            <a:pPr marL="0" indent="0" algn="ctr">
              <a:buClr>
                <a:srgbClr val="BF0A30"/>
              </a:buClr>
              <a:buNone/>
            </a:pPr>
            <a:r>
              <a:rPr lang="en-US" sz="3600" dirty="0" smtClean="0">
                <a:solidFill>
                  <a:srgbClr val="BF0A30"/>
                </a:solidFill>
              </a:rPr>
              <a:t>Prevention</a:t>
            </a:r>
          </a:p>
          <a:p>
            <a:pPr marL="0" indent="0" algn="ctr">
              <a:buClr>
                <a:srgbClr val="BF0A30"/>
              </a:buClr>
              <a:buNone/>
            </a:pPr>
            <a:endParaRPr lang="en-US" sz="1600" dirty="0">
              <a:solidFill>
                <a:srgbClr val="BF0A30"/>
              </a:solidFill>
            </a:endParaRPr>
          </a:p>
          <a:p>
            <a:pPr>
              <a:buClr>
                <a:srgbClr val="BF0A30"/>
              </a:buClr>
            </a:pPr>
            <a:r>
              <a:rPr lang="en-US" dirty="0"/>
              <a:t>Special </a:t>
            </a:r>
            <a:r>
              <a:rPr lang="en-US" dirty="0" smtClean="0"/>
              <a:t>Circumstances (continued):</a:t>
            </a:r>
            <a:endParaRPr lang="en-US" dirty="0"/>
          </a:p>
          <a:p>
            <a:pPr lvl="1" algn="just">
              <a:buClr>
                <a:srgbClr val="BF0A30"/>
              </a:buClr>
            </a:pPr>
            <a:r>
              <a:rPr lang="en-US" dirty="0"/>
              <a:t>If a religious organization operates a school and a church is also located on this property, then the law governing the possession of firearms on school grounds (North Carolina General Statute § 14-269.2) would apply</a:t>
            </a:r>
            <a:r>
              <a:rPr lang="en-US" dirty="0" smtClean="0"/>
              <a:t>.</a:t>
            </a:r>
          </a:p>
          <a:p>
            <a:pPr marL="274320" lvl="1" indent="0" algn="just">
              <a:buClr>
                <a:srgbClr val="BF0A30"/>
              </a:buClr>
              <a:buNone/>
            </a:pPr>
            <a:endParaRPr lang="en-US" sz="1200" dirty="0"/>
          </a:p>
          <a:p>
            <a:pPr lvl="1" algn="just">
              <a:buClr>
                <a:srgbClr val="BF0A30"/>
              </a:buClr>
            </a:pPr>
            <a:r>
              <a:rPr lang="en-US" dirty="0"/>
              <a:t>If a church operates a daycare on church property, the church (being private property) may </a:t>
            </a:r>
            <a:r>
              <a:rPr lang="en-US" dirty="0" smtClean="0"/>
              <a:t>choose </a:t>
            </a:r>
            <a:r>
              <a:rPr lang="en-US" dirty="0"/>
              <a:t>whether or not </a:t>
            </a:r>
            <a:r>
              <a:rPr lang="en-US" dirty="0" smtClean="0"/>
              <a:t>to </a:t>
            </a:r>
            <a:r>
              <a:rPr lang="en-US" dirty="0"/>
              <a:t>allow firearms on the </a:t>
            </a:r>
            <a:r>
              <a:rPr lang="en-US" dirty="0" smtClean="0"/>
              <a:t>premises.</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26</a:t>
            </a:fld>
            <a:endParaRPr lang="en-US"/>
          </a:p>
        </p:txBody>
      </p:sp>
    </p:spTree>
    <p:extLst>
      <p:ext uri="{BB962C8B-B14F-4D97-AF65-F5344CB8AC3E}">
        <p14:creationId xmlns:p14="http://schemas.microsoft.com/office/powerpoint/2010/main" val="14537465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7772400" cy="4876800"/>
          </a:xfrm>
        </p:spPr>
        <p:txBody>
          <a:bodyPr>
            <a:normAutofit lnSpcReduction="10000"/>
          </a:bodyPr>
          <a:lstStyle/>
          <a:p>
            <a:pPr marL="0" indent="0" algn="ctr">
              <a:buNone/>
            </a:pPr>
            <a:r>
              <a:rPr lang="en-US" sz="3200" dirty="0" smtClean="0">
                <a:solidFill>
                  <a:srgbClr val="BF0A30"/>
                </a:solidFill>
              </a:rPr>
              <a:t>Prevention</a:t>
            </a:r>
          </a:p>
          <a:p>
            <a:pPr marL="0" indent="0" algn="ctr">
              <a:buNone/>
            </a:pPr>
            <a:endParaRPr lang="en-US" sz="600" dirty="0">
              <a:solidFill>
                <a:srgbClr val="BF0A30"/>
              </a:solidFill>
            </a:endParaRPr>
          </a:p>
          <a:p>
            <a:pPr>
              <a:buClr>
                <a:srgbClr val="BF0A30"/>
              </a:buClr>
            </a:pPr>
            <a:r>
              <a:rPr lang="en-US" sz="2200" dirty="0"/>
              <a:t>These prohibitions on carrying firearms on school property do </a:t>
            </a:r>
            <a:r>
              <a:rPr lang="en-US" sz="2200" u="sng" dirty="0"/>
              <a:t>not</a:t>
            </a:r>
            <a:r>
              <a:rPr lang="en-US" sz="2200" dirty="0"/>
              <a:t> apply </a:t>
            </a:r>
            <a:r>
              <a:rPr lang="en-US" sz="2200" dirty="0" smtClean="0"/>
              <a:t>to:</a:t>
            </a:r>
            <a:endParaRPr lang="en-US" sz="2200" dirty="0"/>
          </a:p>
          <a:p>
            <a:pPr marL="914400" indent="-287338" algn="just">
              <a:buClr>
                <a:srgbClr val="BF0A30"/>
              </a:buClr>
            </a:pPr>
            <a:r>
              <a:rPr lang="en-US" sz="1900" dirty="0" smtClean="0"/>
              <a:t>A </a:t>
            </a:r>
            <a:r>
              <a:rPr lang="en-US" sz="1900" dirty="0"/>
              <a:t>weapon used solely for educational or school sanctioned ceremonial purposes, or used in a school approved program conducted under the supervision of an adult, whose supervision has been approved by the school </a:t>
            </a:r>
            <a:r>
              <a:rPr lang="en-US" sz="1900" dirty="0" smtClean="0"/>
              <a:t>authority;</a:t>
            </a:r>
          </a:p>
          <a:p>
            <a:pPr marL="627062" indent="0" algn="just">
              <a:buClr>
                <a:srgbClr val="BF0A30"/>
              </a:buClr>
              <a:buNone/>
            </a:pPr>
            <a:endParaRPr lang="en-US" sz="500" dirty="0" smtClean="0"/>
          </a:p>
          <a:p>
            <a:pPr marL="914400" indent="-287338" algn="just">
              <a:buClr>
                <a:srgbClr val="BF0A30"/>
              </a:buClr>
            </a:pPr>
            <a:r>
              <a:rPr lang="en-US" sz="1900" dirty="0" smtClean="0"/>
              <a:t>Fire </a:t>
            </a:r>
            <a:r>
              <a:rPr lang="en-US" sz="1900" dirty="0"/>
              <a:t>fighters, emergency service personnel, North Carolina Forest Service personnel, detention officers employed by and authorized by the sheriff to carry firearms and any private police employed by an educational institution, when acting in the discharge of their official </a:t>
            </a:r>
            <a:r>
              <a:rPr lang="en-US" sz="1900" dirty="0" smtClean="0"/>
              <a:t>duties;</a:t>
            </a:r>
          </a:p>
          <a:p>
            <a:pPr marL="627062" indent="0" algn="just">
              <a:buClr>
                <a:srgbClr val="BF0A30"/>
              </a:buClr>
              <a:buNone/>
            </a:pPr>
            <a:endParaRPr lang="en-US" sz="400" dirty="0" smtClean="0"/>
          </a:p>
          <a:p>
            <a:pPr marL="914400" indent="-287338" algn="just">
              <a:buClr>
                <a:srgbClr val="BF0A30"/>
              </a:buClr>
            </a:pPr>
            <a:r>
              <a:rPr lang="en-US" sz="1900" dirty="0" smtClean="0"/>
              <a:t>Those </a:t>
            </a:r>
            <a:r>
              <a:rPr lang="en-US" sz="1900" dirty="0"/>
              <a:t>persons exempted by N.C. Gen. Stat. § 14-269(b), such as law enforcement </a:t>
            </a:r>
            <a:r>
              <a:rPr lang="en-US" sz="1900" dirty="0" smtClean="0"/>
              <a:t>officers;</a:t>
            </a:r>
          </a:p>
          <a:p>
            <a:pPr marL="0" indent="0">
              <a:buNone/>
            </a:pP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27</a:t>
            </a:fld>
            <a:endParaRPr lang="en-US"/>
          </a:p>
        </p:txBody>
      </p:sp>
      <p:sp>
        <p:nvSpPr>
          <p:cNvPr id="5" name="Title 1"/>
          <p:cNvSpPr>
            <a:spLocks noGrp="1"/>
          </p:cNvSpPr>
          <p:nvPr>
            <p:ph type="title"/>
          </p:nvPr>
        </p:nvSpPr>
        <p:spPr>
          <a:xfrm>
            <a:off x="228600" y="533400"/>
            <a:ext cx="8686800" cy="990600"/>
          </a:xfrm>
        </p:spPr>
        <p:txBody>
          <a:bodyPr>
            <a:normAutofit fontScale="90000"/>
          </a:bodyPr>
          <a:lstStyle/>
          <a:p>
            <a:pPr algn="ctr"/>
            <a:r>
              <a:rPr lang="en-US" dirty="0">
                <a:solidFill>
                  <a:srgbClr val="002868"/>
                </a:solidFill>
              </a:rPr>
              <a:t>Place of Worship Security &amp; Safety </a:t>
            </a:r>
            <a:r>
              <a:rPr lang="en-US" dirty="0" smtClean="0">
                <a:solidFill>
                  <a:srgbClr val="002868"/>
                </a:solidFill>
              </a:rPr>
              <a:t>Training</a:t>
            </a:r>
            <a:endParaRPr lang="en-US" dirty="0"/>
          </a:p>
        </p:txBody>
      </p:sp>
    </p:spTree>
    <p:extLst>
      <p:ext uri="{BB962C8B-B14F-4D97-AF65-F5344CB8AC3E}">
        <p14:creationId xmlns:p14="http://schemas.microsoft.com/office/powerpoint/2010/main" val="2204816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763000" cy="990600"/>
          </a:xfrm>
        </p:spPr>
        <p:txBody>
          <a:bodyPr>
            <a:normAutofit fontScale="90000"/>
          </a:bodyPr>
          <a:lstStyle/>
          <a:p>
            <a:pPr algn="ctr"/>
            <a:r>
              <a:rPr lang="en-US" dirty="0">
                <a:solidFill>
                  <a:srgbClr val="002868"/>
                </a:solidFill>
              </a:rPr>
              <a:t>Place of Worship Security &amp; Safety Training</a:t>
            </a:r>
            <a:endParaRPr lang="en-US" dirty="0"/>
          </a:p>
        </p:txBody>
      </p:sp>
      <p:sp>
        <p:nvSpPr>
          <p:cNvPr id="3" name="Content Placeholder 2"/>
          <p:cNvSpPr>
            <a:spLocks noGrp="1"/>
          </p:cNvSpPr>
          <p:nvPr>
            <p:ph idx="1"/>
          </p:nvPr>
        </p:nvSpPr>
        <p:spPr>
          <a:xfrm>
            <a:off x="609600" y="1295400"/>
            <a:ext cx="7696200" cy="4876800"/>
          </a:xfrm>
        </p:spPr>
        <p:txBody>
          <a:bodyPr>
            <a:normAutofit fontScale="92500" lnSpcReduction="10000"/>
          </a:bodyPr>
          <a:lstStyle/>
          <a:p>
            <a:pPr marL="0" indent="0" algn="ctr">
              <a:buNone/>
            </a:pPr>
            <a:r>
              <a:rPr lang="en-US" sz="3200" dirty="0" smtClean="0">
                <a:solidFill>
                  <a:srgbClr val="BF0A30"/>
                </a:solidFill>
              </a:rPr>
              <a:t>Prevention</a:t>
            </a:r>
          </a:p>
          <a:p>
            <a:pPr marL="0" indent="0" algn="ctr">
              <a:buNone/>
            </a:pPr>
            <a:endParaRPr lang="en-US" sz="1100" dirty="0" smtClean="0">
              <a:solidFill>
                <a:srgbClr val="BF0A30"/>
              </a:solidFill>
            </a:endParaRPr>
          </a:p>
          <a:p>
            <a:pPr>
              <a:buClr>
                <a:srgbClr val="BF0A30"/>
              </a:buClr>
            </a:pPr>
            <a:r>
              <a:rPr lang="en-US" dirty="0" smtClean="0"/>
              <a:t>These </a:t>
            </a:r>
            <a:r>
              <a:rPr lang="en-US" dirty="0"/>
              <a:t>prohibitions on carrying firearms on school property do </a:t>
            </a:r>
            <a:r>
              <a:rPr lang="en-US" u="sng" dirty="0"/>
              <a:t>not</a:t>
            </a:r>
            <a:r>
              <a:rPr lang="en-US" dirty="0"/>
              <a:t> apply </a:t>
            </a:r>
            <a:r>
              <a:rPr lang="en-US" dirty="0" smtClean="0"/>
              <a:t>to (continued):</a:t>
            </a:r>
          </a:p>
          <a:p>
            <a:pPr marL="0" indent="0">
              <a:buNone/>
            </a:pPr>
            <a:endParaRPr lang="en-US" sz="800" dirty="0"/>
          </a:p>
          <a:p>
            <a:pPr marL="682625" lvl="0" indent="-287338" algn="just">
              <a:buClr>
                <a:srgbClr val="BF0A30"/>
              </a:buClr>
            </a:pPr>
            <a:r>
              <a:rPr lang="en-US" sz="2100" dirty="0"/>
              <a:t>A armed armored car service guard; or an armed, courier service guard, when acting in the discharge of the guard’s duties and with the permission of the college or university; </a:t>
            </a:r>
            <a:endParaRPr lang="en-US" sz="2100" dirty="0" smtClean="0"/>
          </a:p>
          <a:p>
            <a:pPr marL="395287" lvl="0" indent="0" algn="just">
              <a:buClr>
                <a:srgbClr val="BF0A30"/>
              </a:buClr>
              <a:buNone/>
            </a:pPr>
            <a:endParaRPr lang="en-US" sz="1100" dirty="0"/>
          </a:p>
          <a:p>
            <a:pPr marL="682625" lvl="0" indent="-287338" algn="just">
              <a:buClr>
                <a:srgbClr val="BF0A30"/>
              </a:buClr>
            </a:pPr>
            <a:r>
              <a:rPr lang="en-US" sz="2100" dirty="0"/>
              <a:t>A armed security guard while on the premises of a hospital or health care facility, located on educational property, when acting in the discharge of the guard’s duties with the permission of the college or university</a:t>
            </a:r>
            <a:r>
              <a:rPr lang="en-US" sz="2100" dirty="0" smtClean="0"/>
              <a:t>;</a:t>
            </a:r>
          </a:p>
          <a:p>
            <a:pPr marL="395287" lvl="0" indent="0" algn="just">
              <a:buClr>
                <a:srgbClr val="BF0A30"/>
              </a:buClr>
              <a:buNone/>
            </a:pPr>
            <a:endParaRPr lang="en-US" sz="1100" dirty="0"/>
          </a:p>
          <a:p>
            <a:pPr marL="682625" lvl="0" indent="-287338" algn="just">
              <a:buClr>
                <a:srgbClr val="BF0A30"/>
              </a:buClr>
            </a:pPr>
            <a:r>
              <a:rPr lang="en-US" sz="2100" dirty="0"/>
              <a:t>An employee of a school who lives on the campus and has a concealed handgun permit may keep a handgun in their private residence;</a:t>
            </a:r>
          </a:p>
          <a:p>
            <a:pPr marL="0" indent="0">
              <a:buNone/>
            </a:pPr>
            <a:endParaRPr lang="en-US" sz="1800" dirty="0">
              <a:solidFill>
                <a:srgbClr val="BF0A30"/>
              </a:solidFill>
            </a:endParaRPr>
          </a:p>
        </p:txBody>
      </p:sp>
      <p:sp>
        <p:nvSpPr>
          <p:cNvPr id="4" name="Slide Number Placeholder 3"/>
          <p:cNvSpPr>
            <a:spLocks noGrp="1"/>
          </p:cNvSpPr>
          <p:nvPr>
            <p:ph type="sldNum" sz="quarter" idx="12"/>
          </p:nvPr>
        </p:nvSpPr>
        <p:spPr/>
        <p:txBody>
          <a:bodyPr/>
          <a:lstStyle/>
          <a:p>
            <a:fld id="{0CFEC368-1D7A-4F81-ABF6-AE0E36BAF64C}" type="slidenum">
              <a:rPr lang="en-US" smtClean="0"/>
              <a:pPr/>
              <a:t>28</a:t>
            </a:fld>
            <a:endParaRPr lang="en-US"/>
          </a:p>
        </p:txBody>
      </p:sp>
    </p:spTree>
    <p:extLst>
      <p:ext uri="{BB962C8B-B14F-4D97-AF65-F5344CB8AC3E}">
        <p14:creationId xmlns:p14="http://schemas.microsoft.com/office/powerpoint/2010/main" val="16328632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839200" cy="990600"/>
          </a:xfrm>
        </p:spPr>
        <p:txBody>
          <a:bodyPr>
            <a:normAutofit fontScale="90000"/>
          </a:bodyPr>
          <a:lstStyle/>
          <a:p>
            <a:pPr algn="ctr"/>
            <a:r>
              <a:rPr lang="en-US" dirty="0">
                <a:solidFill>
                  <a:srgbClr val="002868"/>
                </a:solidFill>
              </a:rPr>
              <a:t>Place of Worship Security &amp; Safety Training</a:t>
            </a:r>
            <a:endParaRPr lang="en-US" dirty="0"/>
          </a:p>
        </p:txBody>
      </p:sp>
      <p:sp>
        <p:nvSpPr>
          <p:cNvPr id="3" name="Content Placeholder 2"/>
          <p:cNvSpPr>
            <a:spLocks noGrp="1"/>
          </p:cNvSpPr>
          <p:nvPr>
            <p:ph idx="1"/>
          </p:nvPr>
        </p:nvSpPr>
        <p:spPr>
          <a:xfrm>
            <a:off x="533400" y="1219200"/>
            <a:ext cx="7696200" cy="5105400"/>
          </a:xfrm>
        </p:spPr>
        <p:txBody>
          <a:bodyPr>
            <a:normAutofit/>
          </a:bodyPr>
          <a:lstStyle/>
          <a:p>
            <a:pPr marL="0" indent="0" algn="ctr">
              <a:buNone/>
            </a:pPr>
            <a:r>
              <a:rPr lang="en-US" sz="3600" dirty="0">
                <a:solidFill>
                  <a:srgbClr val="BF0A30"/>
                </a:solidFill>
              </a:rPr>
              <a:t>Prevention</a:t>
            </a:r>
          </a:p>
          <a:p>
            <a:pPr>
              <a:buClr>
                <a:srgbClr val="BF0A30"/>
              </a:buClr>
            </a:pPr>
            <a:r>
              <a:rPr lang="en-US" sz="2200" dirty="0"/>
              <a:t>These prohibitions on carrying firearms on school property do </a:t>
            </a:r>
            <a:r>
              <a:rPr lang="en-US" sz="2200" u="sng" dirty="0"/>
              <a:t>not</a:t>
            </a:r>
            <a:r>
              <a:rPr lang="en-US" sz="2200" dirty="0"/>
              <a:t> apply to (continued</a:t>
            </a:r>
            <a:r>
              <a:rPr lang="en-US" sz="2200" dirty="0" smtClean="0"/>
              <a:t>):</a:t>
            </a:r>
          </a:p>
          <a:p>
            <a:pPr marL="627063" indent="-231775" algn="just">
              <a:buClr>
                <a:srgbClr val="BF0A30"/>
              </a:buClr>
            </a:pPr>
            <a:r>
              <a:rPr lang="en-US" sz="1900" dirty="0"/>
              <a:t>A volunteer school safety resource officer when acting in the discharge of official </a:t>
            </a:r>
            <a:r>
              <a:rPr lang="en-US" sz="1900" dirty="0" smtClean="0"/>
              <a:t>duties</a:t>
            </a:r>
            <a:r>
              <a:rPr lang="en-US" sz="1900" dirty="0"/>
              <a:t> </a:t>
            </a:r>
            <a:r>
              <a:rPr lang="en-US" sz="1900" dirty="0" smtClean="0"/>
              <a:t>or;</a:t>
            </a:r>
          </a:p>
          <a:p>
            <a:pPr marL="627063" lvl="0" indent="-231775" algn="just">
              <a:buClr>
                <a:srgbClr val="BF0A30"/>
              </a:buClr>
            </a:pPr>
            <a:r>
              <a:rPr lang="en-US" sz="1900" dirty="0" smtClean="0"/>
              <a:t>A </a:t>
            </a:r>
            <a:r>
              <a:rPr lang="en-US" sz="1900" dirty="0"/>
              <a:t>person with a concealed handgun permit, or who is exempt from obtaining a permit, can have a handgun in a closed compartment or container within the person’s locked vehicle or the handgun can be in a locked container securely affixed to the person’s vehicle. The person may also possess the concealed handgun on his/her person while in the locked vehicle on school grounds.  It would be lawful for a concealed handgun permittee to remove a handgun from a vehicle on school grounds if done so in response to a life threatening </a:t>
            </a:r>
            <a:r>
              <a:rPr lang="en-US" sz="1900" dirty="0" smtClean="0"/>
              <a:t>situation</a:t>
            </a:r>
            <a:r>
              <a:rPr lang="en-US" sz="1900" dirty="0"/>
              <a:t>.</a:t>
            </a:r>
            <a:endParaRPr lang="en-US" sz="1900" dirty="0" smtClean="0"/>
          </a:p>
          <a:p>
            <a:pPr marL="395288" lvl="0" indent="0" algn="just">
              <a:buClr>
                <a:srgbClr val="BF0A30"/>
              </a:buClr>
              <a:buNone/>
            </a:pPr>
            <a:endParaRPr lang="en-US" sz="500"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29</a:t>
            </a:fld>
            <a:endParaRPr lang="en-US"/>
          </a:p>
        </p:txBody>
      </p:sp>
    </p:spTree>
    <p:extLst>
      <p:ext uri="{BB962C8B-B14F-4D97-AF65-F5344CB8AC3E}">
        <p14:creationId xmlns:p14="http://schemas.microsoft.com/office/powerpoint/2010/main" val="1891623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296400" cy="990600"/>
          </a:xfrm>
        </p:spPr>
        <p:txBody>
          <a:bodyPr>
            <a:normAutofit/>
          </a:bodyPr>
          <a:lstStyle/>
          <a:p>
            <a:pPr algn="ctr"/>
            <a:r>
              <a:rPr lang="en-US" sz="3600" dirty="0" smtClean="0">
                <a:solidFill>
                  <a:srgbClr val="002868"/>
                </a:solidFill>
              </a:rPr>
              <a:t>Place of Worship Security &amp; Safety Training</a:t>
            </a:r>
            <a:endParaRPr lang="en-US" sz="3600" dirty="0">
              <a:solidFill>
                <a:srgbClr val="002868"/>
              </a:solidFill>
            </a:endParaRPr>
          </a:p>
        </p:txBody>
      </p:sp>
      <p:sp>
        <p:nvSpPr>
          <p:cNvPr id="3" name="Content Placeholder 2"/>
          <p:cNvSpPr>
            <a:spLocks noGrp="1"/>
          </p:cNvSpPr>
          <p:nvPr>
            <p:ph idx="1"/>
          </p:nvPr>
        </p:nvSpPr>
        <p:spPr>
          <a:xfrm>
            <a:off x="457200" y="1371600"/>
            <a:ext cx="8229600" cy="4876800"/>
          </a:xfrm>
        </p:spPr>
        <p:txBody>
          <a:bodyPr/>
          <a:lstStyle/>
          <a:p>
            <a:pPr marL="0" indent="0">
              <a:buClr>
                <a:srgbClr val="BF0A30"/>
              </a:buClr>
              <a:buNone/>
            </a:pPr>
            <a:endParaRPr lang="en-US" sz="1400" dirty="0" smtClean="0">
              <a:solidFill>
                <a:srgbClr val="BF0A30"/>
              </a:solidFill>
            </a:endParaRPr>
          </a:p>
          <a:p>
            <a:pPr marL="0" indent="0">
              <a:buClr>
                <a:srgbClr val="BF0A30"/>
              </a:buClr>
              <a:buNone/>
            </a:pPr>
            <a:r>
              <a:rPr lang="en-US" sz="2800" dirty="0" smtClean="0">
                <a:solidFill>
                  <a:srgbClr val="BF0A30"/>
                </a:solidFill>
              </a:rPr>
              <a:t>Purpose: </a:t>
            </a:r>
          </a:p>
          <a:p>
            <a:pPr marL="0" indent="0">
              <a:buClr>
                <a:srgbClr val="BF0A30"/>
              </a:buClr>
              <a:buNone/>
            </a:pPr>
            <a:endParaRPr lang="en-US" sz="1400" dirty="0" smtClean="0">
              <a:solidFill>
                <a:srgbClr val="BF0A30"/>
              </a:solidFill>
            </a:endParaRPr>
          </a:p>
          <a:p>
            <a:pPr>
              <a:buClr>
                <a:srgbClr val="BF0A30"/>
              </a:buClr>
            </a:pPr>
            <a:r>
              <a:rPr lang="en-US" dirty="0" smtClean="0"/>
              <a:t>To provide reasonable measures of safety to confront various threats and emergencies that places of worship may face during the hours of worship.</a:t>
            </a:r>
          </a:p>
          <a:p>
            <a:pPr marL="0" indent="0">
              <a:buClr>
                <a:srgbClr val="BF0A30"/>
              </a:buClr>
              <a:buNone/>
            </a:pPr>
            <a:endParaRPr lang="en-US" sz="1400" dirty="0" smtClean="0"/>
          </a:p>
          <a:p>
            <a:pPr>
              <a:buClr>
                <a:srgbClr val="BF0A30"/>
              </a:buClr>
            </a:pPr>
            <a:r>
              <a:rPr lang="en-US" dirty="0" smtClean="0"/>
              <a:t>To have an open line of communication and community outreach.</a:t>
            </a:r>
          </a:p>
          <a:p>
            <a:pPr marL="0" indent="0">
              <a:buClr>
                <a:srgbClr val="BF0A30"/>
              </a:buClr>
              <a:buNone/>
            </a:pPr>
            <a:endParaRPr lang="en-US" sz="1400" dirty="0" smtClean="0"/>
          </a:p>
          <a:p>
            <a:pPr>
              <a:buClr>
                <a:srgbClr val="BF0A30"/>
              </a:buClr>
            </a:pPr>
            <a:r>
              <a:rPr lang="en-US" dirty="0" smtClean="0"/>
              <a:t>To attempt to ensure a safe and welcoming environment for all individuals eager to worship in our county.</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3</a:t>
            </a:fld>
            <a:endParaRPr lang="en-US"/>
          </a:p>
        </p:txBody>
      </p:sp>
    </p:spTree>
    <p:extLst>
      <p:ext uri="{BB962C8B-B14F-4D97-AF65-F5344CB8AC3E}">
        <p14:creationId xmlns:p14="http://schemas.microsoft.com/office/powerpoint/2010/main" val="12648082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990600"/>
          </a:xfrm>
        </p:spPr>
        <p:txBody>
          <a:bodyPr>
            <a:normAutofit fontScale="90000"/>
          </a:bodyPr>
          <a:lstStyle/>
          <a:p>
            <a:pPr algn="ctr"/>
            <a:r>
              <a:rPr lang="en-US" dirty="0">
                <a:solidFill>
                  <a:srgbClr val="002868"/>
                </a:solidFill>
              </a:rPr>
              <a:t>Place of Worship Security &amp; Safety Training</a:t>
            </a:r>
            <a:endParaRPr lang="en-US" dirty="0"/>
          </a:p>
        </p:txBody>
      </p:sp>
      <p:sp>
        <p:nvSpPr>
          <p:cNvPr id="3" name="Content Placeholder 2"/>
          <p:cNvSpPr>
            <a:spLocks noGrp="1"/>
          </p:cNvSpPr>
          <p:nvPr>
            <p:ph idx="1"/>
          </p:nvPr>
        </p:nvSpPr>
        <p:spPr/>
        <p:txBody>
          <a:bodyPr/>
          <a:lstStyle/>
          <a:p>
            <a:pPr marL="0" lvl="0" indent="0" algn="ctr">
              <a:buClr>
                <a:srgbClr val="93A299"/>
              </a:buClr>
              <a:buNone/>
            </a:pPr>
            <a:r>
              <a:rPr lang="en-US" sz="3200" dirty="0">
                <a:solidFill>
                  <a:srgbClr val="BF0A30"/>
                </a:solidFill>
              </a:rPr>
              <a:t>Prevention</a:t>
            </a:r>
          </a:p>
          <a:p>
            <a:pPr marL="0" lvl="0" indent="0" algn="ctr">
              <a:buClr>
                <a:srgbClr val="93A299"/>
              </a:buClr>
              <a:buNone/>
            </a:pPr>
            <a:endParaRPr lang="en-US" sz="1100" dirty="0">
              <a:solidFill>
                <a:srgbClr val="BF0A30"/>
              </a:solidFill>
            </a:endParaRPr>
          </a:p>
          <a:p>
            <a:pPr marL="0" lvl="0" indent="0">
              <a:buClr>
                <a:srgbClr val="93A299"/>
              </a:buClr>
              <a:buNone/>
            </a:pPr>
            <a:r>
              <a:rPr lang="en-US" dirty="0" smtClean="0">
                <a:solidFill>
                  <a:srgbClr val="292934"/>
                </a:solidFill>
              </a:rPr>
              <a:t>Training and Education Strategy</a:t>
            </a:r>
            <a:endParaRPr lang="en-US" u="sng" dirty="0">
              <a:solidFill>
                <a:srgbClr val="292934"/>
              </a:solidFill>
            </a:endParaRPr>
          </a:p>
          <a:p>
            <a:pPr marL="0" indent="0">
              <a:buNone/>
            </a:pPr>
            <a:endParaRPr lang="en-US" sz="1800" dirty="0"/>
          </a:p>
          <a:p>
            <a:pPr>
              <a:buClr>
                <a:srgbClr val="BF0A30"/>
              </a:buClr>
            </a:pPr>
            <a:r>
              <a:rPr lang="en-US" sz="2200" dirty="0" smtClean="0"/>
              <a:t>Identify the audience</a:t>
            </a:r>
          </a:p>
          <a:p>
            <a:pPr lvl="1">
              <a:buClr>
                <a:srgbClr val="BF0A30"/>
              </a:buClr>
            </a:pPr>
            <a:r>
              <a:rPr lang="en-US" dirty="0" smtClean="0"/>
              <a:t>Staff and volunteers</a:t>
            </a:r>
          </a:p>
          <a:p>
            <a:pPr lvl="1">
              <a:buClr>
                <a:srgbClr val="BF0A30"/>
              </a:buClr>
            </a:pPr>
            <a:r>
              <a:rPr lang="en-US" dirty="0" smtClean="0"/>
              <a:t>Congregation</a:t>
            </a:r>
          </a:p>
          <a:p>
            <a:pPr lvl="1">
              <a:buClr>
                <a:srgbClr val="BF0A30"/>
              </a:buClr>
            </a:pPr>
            <a:r>
              <a:rPr lang="en-US" dirty="0" smtClean="0"/>
              <a:t>Community</a:t>
            </a:r>
          </a:p>
          <a:p>
            <a:pPr lvl="1">
              <a:buClr>
                <a:srgbClr val="BF0A30"/>
              </a:buClr>
            </a:pPr>
            <a:r>
              <a:rPr lang="en-US" dirty="0" smtClean="0"/>
              <a:t>Collaborative partners (sheriff’s office, local police, fire, EMS, etc.)</a:t>
            </a:r>
          </a:p>
          <a:p>
            <a:pPr marL="274320" lvl="1" indent="0">
              <a:buClr>
                <a:srgbClr val="BF0A30"/>
              </a:buClr>
              <a:buNone/>
            </a:pPr>
            <a:endParaRPr lang="en-US" sz="1600"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30</a:t>
            </a:fld>
            <a:endParaRPr lang="en-US"/>
          </a:p>
        </p:txBody>
      </p:sp>
    </p:spTree>
    <p:extLst>
      <p:ext uri="{BB962C8B-B14F-4D97-AF65-F5344CB8AC3E}">
        <p14:creationId xmlns:p14="http://schemas.microsoft.com/office/powerpoint/2010/main" val="33838086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763000" cy="990600"/>
          </a:xfrm>
        </p:spPr>
        <p:txBody>
          <a:bodyPr>
            <a:normAutofit fontScale="90000"/>
          </a:bodyPr>
          <a:lstStyle/>
          <a:p>
            <a:pPr algn="ctr"/>
            <a:r>
              <a:rPr lang="en-US" dirty="0">
                <a:solidFill>
                  <a:srgbClr val="002868"/>
                </a:solidFill>
              </a:rPr>
              <a:t>Place of Worship Security &amp; Safety Training</a:t>
            </a:r>
            <a:endParaRPr lang="en-US" dirty="0"/>
          </a:p>
        </p:txBody>
      </p:sp>
      <p:sp>
        <p:nvSpPr>
          <p:cNvPr id="3" name="Content Placeholder 2"/>
          <p:cNvSpPr>
            <a:spLocks noGrp="1"/>
          </p:cNvSpPr>
          <p:nvPr>
            <p:ph idx="1"/>
          </p:nvPr>
        </p:nvSpPr>
        <p:spPr/>
        <p:txBody>
          <a:bodyPr/>
          <a:lstStyle/>
          <a:p>
            <a:pPr marL="0" lvl="0" indent="0" algn="ctr">
              <a:buClr>
                <a:srgbClr val="93A299"/>
              </a:buClr>
              <a:buNone/>
            </a:pPr>
            <a:r>
              <a:rPr lang="en-US" sz="3200" dirty="0">
                <a:solidFill>
                  <a:srgbClr val="BF0A30"/>
                </a:solidFill>
              </a:rPr>
              <a:t>Prevention</a:t>
            </a:r>
          </a:p>
          <a:p>
            <a:pPr marL="0" lvl="0" indent="0" algn="ctr">
              <a:buClr>
                <a:srgbClr val="93A299"/>
              </a:buClr>
              <a:buNone/>
            </a:pPr>
            <a:endParaRPr lang="en-US" sz="1100" dirty="0">
              <a:solidFill>
                <a:srgbClr val="BF0A30"/>
              </a:solidFill>
            </a:endParaRPr>
          </a:p>
          <a:p>
            <a:pPr marL="0" lvl="0" indent="0">
              <a:buClr>
                <a:srgbClr val="93A299"/>
              </a:buClr>
              <a:buNone/>
            </a:pPr>
            <a:r>
              <a:rPr lang="en-US" dirty="0">
                <a:solidFill>
                  <a:srgbClr val="292934"/>
                </a:solidFill>
              </a:rPr>
              <a:t>Training and Education </a:t>
            </a:r>
            <a:r>
              <a:rPr lang="en-US" dirty="0" smtClean="0">
                <a:solidFill>
                  <a:srgbClr val="292934"/>
                </a:solidFill>
              </a:rPr>
              <a:t>Strategy</a:t>
            </a:r>
          </a:p>
          <a:p>
            <a:pPr marL="0" lvl="0" indent="0">
              <a:buClr>
                <a:srgbClr val="93A299"/>
              </a:buClr>
              <a:buNone/>
            </a:pPr>
            <a:endParaRPr lang="en-US" u="sng" dirty="0">
              <a:solidFill>
                <a:srgbClr val="292934"/>
              </a:solidFill>
            </a:endParaRPr>
          </a:p>
          <a:p>
            <a:pPr>
              <a:buClr>
                <a:srgbClr val="BF0A30"/>
              </a:buClr>
            </a:pPr>
            <a:r>
              <a:rPr lang="en-US" sz="2200" dirty="0"/>
              <a:t>Determine the delivery method</a:t>
            </a:r>
          </a:p>
          <a:p>
            <a:pPr lvl="1">
              <a:buClr>
                <a:srgbClr val="BF0A30"/>
              </a:buClr>
            </a:pPr>
            <a:r>
              <a:rPr lang="en-US" dirty="0"/>
              <a:t>Presenters, presentation style, and </a:t>
            </a:r>
            <a:r>
              <a:rPr lang="en-US" dirty="0" smtClean="0"/>
              <a:t>materials</a:t>
            </a:r>
          </a:p>
          <a:p>
            <a:pPr marL="274320" lvl="1" indent="0">
              <a:buClr>
                <a:srgbClr val="BF0A30"/>
              </a:buClr>
              <a:buNone/>
            </a:pPr>
            <a:endParaRPr lang="en-US" dirty="0"/>
          </a:p>
          <a:p>
            <a:pPr marL="0" indent="0">
              <a:buNone/>
            </a:pPr>
            <a:r>
              <a:rPr lang="en-US" sz="2000" u="sng" dirty="0"/>
              <a:t>Note</a:t>
            </a:r>
            <a:r>
              <a:rPr lang="en-US" sz="2000" dirty="0"/>
              <a:t>: Always protect the confidentiality of sensitive </a:t>
            </a:r>
            <a:r>
              <a:rPr lang="en-US" sz="2000" dirty="0" smtClean="0"/>
              <a:t>security information</a:t>
            </a:r>
            <a:r>
              <a:rPr lang="en-US" sz="2000" dirty="0"/>
              <a:t>. Share sensitive </a:t>
            </a:r>
            <a:r>
              <a:rPr lang="en-US" sz="2000" dirty="0" smtClean="0"/>
              <a:t>security information </a:t>
            </a:r>
            <a:r>
              <a:rPr lang="en-US" sz="2000" dirty="0"/>
              <a:t>only on a “need to know” basis.</a:t>
            </a:r>
          </a:p>
          <a:p>
            <a:pPr marL="0" indent="0">
              <a:buNone/>
            </a:pP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31</a:t>
            </a:fld>
            <a:endParaRPr lang="en-US"/>
          </a:p>
        </p:txBody>
      </p:sp>
    </p:spTree>
    <p:extLst>
      <p:ext uri="{BB962C8B-B14F-4D97-AF65-F5344CB8AC3E}">
        <p14:creationId xmlns:p14="http://schemas.microsoft.com/office/powerpoint/2010/main" val="24842756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34400" cy="990600"/>
          </a:xfrm>
        </p:spPr>
        <p:txBody>
          <a:bodyPr>
            <a:normAutofit fontScale="90000"/>
          </a:bodyPr>
          <a:lstStyle/>
          <a:p>
            <a:pPr algn="ctr"/>
            <a:r>
              <a:rPr lang="en-US" dirty="0">
                <a:solidFill>
                  <a:srgbClr val="002868"/>
                </a:solidFill>
              </a:rPr>
              <a:t>Place of Worship Security &amp; Safety Training</a:t>
            </a:r>
            <a:endParaRPr lang="en-US" dirty="0"/>
          </a:p>
        </p:txBody>
      </p:sp>
      <p:sp>
        <p:nvSpPr>
          <p:cNvPr id="3" name="Content Placeholder 2"/>
          <p:cNvSpPr>
            <a:spLocks noGrp="1"/>
          </p:cNvSpPr>
          <p:nvPr>
            <p:ph idx="1"/>
          </p:nvPr>
        </p:nvSpPr>
        <p:spPr/>
        <p:txBody>
          <a:bodyPr/>
          <a:lstStyle/>
          <a:p>
            <a:pPr marL="0" lvl="0" indent="0" algn="ctr">
              <a:buClr>
                <a:srgbClr val="93A299"/>
              </a:buClr>
              <a:buNone/>
            </a:pPr>
            <a:r>
              <a:rPr lang="en-US" sz="3200" dirty="0" smtClean="0">
                <a:solidFill>
                  <a:srgbClr val="BF0A30"/>
                </a:solidFill>
              </a:rPr>
              <a:t>During the Incident</a:t>
            </a:r>
            <a:endParaRPr lang="en-US" sz="3200" dirty="0">
              <a:solidFill>
                <a:srgbClr val="BF0A30"/>
              </a:solidFill>
            </a:endParaRPr>
          </a:p>
          <a:p>
            <a:pPr marL="0" lvl="0" indent="0" algn="ctr">
              <a:buClr>
                <a:srgbClr val="93A299"/>
              </a:buClr>
              <a:buNone/>
            </a:pPr>
            <a:endParaRPr lang="en-US" sz="1100" dirty="0">
              <a:solidFill>
                <a:srgbClr val="BF0A30"/>
              </a:solidFill>
            </a:endParaRPr>
          </a:p>
          <a:p>
            <a:pPr marL="0" lvl="0" indent="0">
              <a:buClr>
                <a:srgbClr val="93A299"/>
              </a:buClr>
              <a:buNone/>
            </a:pPr>
            <a:r>
              <a:rPr lang="en-US" dirty="0" smtClean="0">
                <a:solidFill>
                  <a:srgbClr val="292934"/>
                </a:solidFill>
              </a:rPr>
              <a:t>Security Team Leader Activates the Security Plan</a:t>
            </a:r>
          </a:p>
          <a:p>
            <a:pPr marL="0" lvl="0" indent="0">
              <a:buClr>
                <a:srgbClr val="93A299"/>
              </a:buClr>
              <a:buNone/>
            </a:pPr>
            <a:endParaRPr lang="en-US" sz="2000" dirty="0">
              <a:solidFill>
                <a:srgbClr val="292934"/>
              </a:solidFill>
            </a:endParaRPr>
          </a:p>
          <a:p>
            <a:pPr lvl="0">
              <a:buClr>
                <a:srgbClr val="BF0A30"/>
              </a:buClr>
            </a:pPr>
            <a:r>
              <a:rPr lang="en-US" sz="2000" dirty="0" smtClean="0">
                <a:solidFill>
                  <a:srgbClr val="292934"/>
                </a:solidFill>
              </a:rPr>
              <a:t>Designated person calls 911.</a:t>
            </a:r>
          </a:p>
          <a:p>
            <a:pPr lvl="0">
              <a:buClr>
                <a:srgbClr val="BF0A30"/>
              </a:buClr>
            </a:pPr>
            <a:endParaRPr lang="en-US" sz="2000" dirty="0" smtClean="0">
              <a:solidFill>
                <a:srgbClr val="292934"/>
              </a:solidFill>
            </a:endParaRPr>
          </a:p>
          <a:p>
            <a:pPr lvl="0">
              <a:buClr>
                <a:srgbClr val="BF0A30"/>
              </a:buClr>
            </a:pPr>
            <a:r>
              <a:rPr lang="en-US" sz="2000" dirty="0" smtClean="0"/>
              <a:t>Lock </a:t>
            </a:r>
            <a:r>
              <a:rPr lang="en-US" sz="2000" dirty="0"/>
              <a:t>down or evacuate the sanctuary depending on the threat.</a:t>
            </a:r>
          </a:p>
          <a:p>
            <a:pPr>
              <a:buClr>
                <a:srgbClr val="BF0A30"/>
              </a:buClr>
            </a:pPr>
            <a:endParaRPr lang="en-US" sz="2000" dirty="0"/>
          </a:p>
          <a:p>
            <a:pPr lvl="0">
              <a:buClr>
                <a:srgbClr val="BF0A30"/>
              </a:buClr>
            </a:pPr>
            <a:r>
              <a:rPr lang="en-US" sz="2000" dirty="0" smtClean="0"/>
              <a:t>Lock </a:t>
            </a:r>
            <a:r>
              <a:rPr lang="en-US" sz="2000" dirty="0"/>
              <a:t>down or evacuate the childcare area depending on the </a:t>
            </a:r>
            <a:r>
              <a:rPr lang="en-US" sz="2000" dirty="0" smtClean="0"/>
              <a:t>threat</a:t>
            </a:r>
            <a:r>
              <a:rPr lang="en-US" sz="2000" dirty="0"/>
              <a:t>.</a:t>
            </a:r>
          </a:p>
          <a:p>
            <a:pPr lvl="0">
              <a:buClr>
                <a:srgbClr val="BF0A30"/>
              </a:buClr>
            </a:pPr>
            <a:endParaRPr lang="en-US" sz="2000" dirty="0"/>
          </a:p>
          <a:p>
            <a:pPr lvl="0">
              <a:buClr>
                <a:srgbClr val="BF0A30"/>
              </a:buClr>
            </a:pPr>
            <a:r>
              <a:rPr lang="en-US" sz="2000" dirty="0" smtClean="0"/>
              <a:t>Set </a:t>
            </a:r>
            <a:r>
              <a:rPr lang="en-US" sz="2000" dirty="0"/>
              <a:t>up and manage safety zones.</a:t>
            </a:r>
          </a:p>
          <a:p>
            <a:pPr marL="0" lvl="0" indent="0">
              <a:buClr>
                <a:srgbClr val="93A299"/>
              </a:buClr>
              <a:buNone/>
            </a:pPr>
            <a:endParaRPr lang="en-US" sz="2000" dirty="0" smtClean="0"/>
          </a:p>
          <a:p>
            <a:pPr marL="0" lvl="0" indent="0">
              <a:buClr>
                <a:srgbClr val="93A299"/>
              </a:buClr>
              <a:buNone/>
            </a:pPr>
            <a:endParaRPr lang="en-US" dirty="0" smtClean="0">
              <a:solidFill>
                <a:srgbClr val="292934"/>
              </a:solidFill>
            </a:endParaRPr>
          </a:p>
        </p:txBody>
      </p:sp>
      <p:sp>
        <p:nvSpPr>
          <p:cNvPr id="4" name="Slide Number Placeholder 3"/>
          <p:cNvSpPr>
            <a:spLocks noGrp="1"/>
          </p:cNvSpPr>
          <p:nvPr>
            <p:ph type="sldNum" sz="quarter" idx="12"/>
          </p:nvPr>
        </p:nvSpPr>
        <p:spPr/>
        <p:txBody>
          <a:bodyPr/>
          <a:lstStyle/>
          <a:p>
            <a:fld id="{0CFEC368-1D7A-4F81-ABF6-AE0E36BAF64C}" type="slidenum">
              <a:rPr lang="en-US" smtClean="0"/>
              <a:pPr/>
              <a:t>32</a:t>
            </a:fld>
            <a:endParaRPr lang="en-US"/>
          </a:p>
        </p:txBody>
      </p:sp>
    </p:spTree>
    <p:extLst>
      <p:ext uri="{BB962C8B-B14F-4D97-AF65-F5344CB8AC3E}">
        <p14:creationId xmlns:p14="http://schemas.microsoft.com/office/powerpoint/2010/main" val="24265255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990600"/>
          </a:xfrm>
        </p:spPr>
        <p:txBody>
          <a:bodyPr>
            <a:normAutofit fontScale="90000"/>
          </a:bodyPr>
          <a:lstStyle/>
          <a:p>
            <a:pPr algn="ctr"/>
            <a:r>
              <a:rPr lang="en-US" dirty="0">
                <a:solidFill>
                  <a:srgbClr val="002868"/>
                </a:solidFill>
              </a:rPr>
              <a:t>Place of Worship Security &amp; Safety Training</a:t>
            </a:r>
            <a:endParaRPr lang="en-US" dirty="0"/>
          </a:p>
        </p:txBody>
      </p:sp>
      <p:sp>
        <p:nvSpPr>
          <p:cNvPr id="3" name="Content Placeholder 2"/>
          <p:cNvSpPr>
            <a:spLocks noGrp="1"/>
          </p:cNvSpPr>
          <p:nvPr>
            <p:ph idx="1"/>
          </p:nvPr>
        </p:nvSpPr>
        <p:spPr/>
        <p:txBody>
          <a:bodyPr/>
          <a:lstStyle/>
          <a:p>
            <a:pPr marL="0" lvl="0" indent="0" algn="ctr">
              <a:buClr>
                <a:srgbClr val="93A299"/>
              </a:buClr>
              <a:buNone/>
            </a:pPr>
            <a:r>
              <a:rPr lang="en-US" sz="3200" dirty="0">
                <a:solidFill>
                  <a:srgbClr val="BF0A30"/>
                </a:solidFill>
              </a:rPr>
              <a:t>During the Incident</a:t>
            </a:r>
          </a:p>
          <a:p>
            <a:pPr marL="0" lvl="0" indent="0" algn="ctr">
              <a:buClr>
                <a:srgbClr val="93A299"/>
              </a:buClr>
              <a:buNone/>
            </a:pPr>
            <a:endParaRPr lang="en-US" sz="1100" dirty="0">
              <a:solidFill>
                <a:srgbClr val="BF0A30"/>
              </a:solidFill>
            </a:endParaRPr>
          </a:p>
          <a:p>
            <a:pPr marL="0" lvl="0" indent="0">
              <a:buClr>
                <a:srgbClr val="93A299"/>
              </a:buClr>
              <a:buNone/>
            </a:pPr>
            <a:r>
              <a:rPr lang="en-US" dirty="0" smtClean="0">
                <a:solidFill>
                  <a:srgbClr val="292934"/>
                </a:solidFill>
              </a:rPr>
              <a:t>FBI “Active Shooter” Protocol Plan</a:t>
            </a:r>
          </a:p>
          <a:p>
            <a:pPr lvl="0" algn="ctr">
              <a:buClr>
                <a:srgbClr val="BF0A30"/>
              </a:buClr>
            </a:pPr>
            <a:endParaRPr lang="en-US" sz="1800" dirty="0">
              <a:solidFill>
                <a:srgbClr val="292934"/>
              </a:solidFill>
            </a:endParaRPr>
          </a:p>
          <a:p>
            <a:pPr>
              <a:buClr>
                <a:srgbClr val="BF0A30"/>
              </a:buClr>
            </a:pPr>
            <a:r>
              <a:rPr lang="en-US" sz="2000" dirty="0" smtClean="0"/>
              <a:t>Run</a:t>
            </a:r>
          </a:p>
          <a:p>
            <a:pPr>
              <a:buClr>
                <a:srgbClr val="BF0A30"/>
              </a:buClr>
            </a:pPr>
            <a:endParaRPr lang="en-US" sz="1800" dirty="0"/>
          </a:p>
          <a:p>
            <a:pPr>
              <a:buClr>
                <a:srgbClr val="BF0A30"/>
              </a:buClr>
            </a:pPr>
            <a:r>
              <a:rPr lang="en-US" sz="2000" dirty="0" smtClean="0"/>
              <a:t>Hide (lockdown plan)</a:t>
            </a:r>
          </a:p>
          <a:p>
            <a:pPr>
              <a:buClr>
                <a:srgbClr val="BF0A30"/>
              </a:buClr>
            </a:pPr>
            <a:endParaRPr lang="en-US" sz="1800" dirty="0"/>
          </a:p>
          <a:p>
            <a:pPr>
              <a:buClr>
                <a:srgbClr val="BF0A30"/>
              </a:buClr>
            </a:pPr>
            <a:r>
              <a:rPr lang="en-US" sz="2000" dirty="0" smtClean="0"/>
              <a:t>Fight (confronting the shooter; a last resort)</a:t>
            </a:r>
          </a:p>
          <a:p>
            <a:pPr marL="0" indent="0">
              <a:buNone/>
            </a:pPr>
            <a:r>
              <a:rPr lang="en-US" sz="2000" dirty="0" smtClean="0">
                <a:solidFill>
                  <a:srgbClr val="00B0F0"/>
                </a:solidFill>
                <a:hlinkClick r:id="rId3"/>
              </a:rPr>
              <a:t>FBI VIDEO - RUN HIDE FIGHT </a:t>
            </a:r>
            <a:r>
              <a:rPr lang="en-US" sz="2000" dirty="0" smtClean="0">
                <a:solidFill>
                  <a:srgbClr val="00B0F0"/>
                </a:solidFill>
              </a:rPr>
              <a:t>5:55</a:t>
            </a:r>
          </a:p>
          <a:p>
            <a:pPr marL="0" indent="0">
              <a:buNone/>
            </a:pPr>
            <a:r>
              <a:rPr lang="en-US" sz="2000" dirty="0" smtClean="0">
                <a:solidFill>
                  <a:srgbClr val="00B0F0"/>
                </a:solidFill>
                <a:hlinkClick r:id="rId4"/>
              </a:rPr>
              <a:t>Texas University Avoid Deny Defend</a:t>
            </a:r>
            <a:r>
              <a:rPr lang="en-US" sz="2000" dirty="0" smtClean="0">
                <a:solidFill>
                  <a:srgbClr val="00B0F0"/>
                </a:solidFill>
              </a:rPr>
              <a:t> 11:33</a:t>
            </a:r>
          </a:p>
        </p:txBody>
      </p:sp>
      <p:sp>
        <p:nvSpPr>
          <p:cNvPr id="4" name="Slide Number Placeholder 3"/>
          <p:cNvSpPr>
            <a:spLocks noGrp="1"/>
          </p:cNvSpPr>
          <p:nvPr>
            <p:ph type="sldNum" sz="quarter" idx="12"/>
          </p:nvPr>
        </p:nvSpPr>
        <p:spPr/>
        <p:txBody>
          <a:bodyPr/>
          <a:lstStyle/>
          <a:p>
            <a:fld id="{0CFEC368-1D7A-4F81-ABF6-AE0E36BAF64C}" type="slidenum">
              <a:rPr lang="en-US" smtClean="0"/>
              <a:pPr/>
              <a:t>33</a:t>
            </a:fld>
            <a:endParaRPr lang="en-US"/>
          </a:p>
        </p:txBody>
      </p:sp>
    </p:spTree>
    <p:extLst>
      <p:ext uri="{BB962C8B-B14F-4D97-AF65-F5344CB8AC3E}">
        <p14:creationId xmlns:p14="http://schemas.microsoft.com/office/powerpoint/2010/main" val="23945185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990600"/>
          </a:xfrm>
        </p:spPr>
        <p:txBody>
          <a:bodyPr>
            <a:normAutofit fontScale="90000"/>
          </a:bodyPr>
          <a:lstStyle/>
          <a:p>
            <a:pPr algn="ctr"/>
            <a:r>
              <a:rPr lang="en-US" dirty="0">
                <a:solidFill>
                  <a:srgbClr val="002868"/>
                </a:solidFill>
              </a:rPr>
              <a:t>Place of Worship Security &amp; Safety Training</a:t>
            </a:r>
            <a:endParaRPr lang="en-US" dirty="0"/>
          </a:p>
        </p:txBody>
      </p:sp>
      <p:sp>
        <p:nvSpPr>
          <p:cNvPr id="3" name="Content Placeholder 2"/>
          <p:cNvSpPr>
            <a:spLocks noGrp="1"/>
          </p:cNvSpPr>
          <p:nvPr>
            <p:ph idx="1"/>
          </p:nvPr>
        </p:nvSpPr>
        <p:spPr>
          <a:xfrm>
            <a:off x="152400" y="1447800"/>
            <a:ext cx="8686800" cy="4114800"/>
          </a:xfrm>
        </p:spPr>
        <p:txBody>
          <a:bodyPr>
            <a:normAutofit/>
          </a:bodyPr>
          <a:lstStyle/>
          <a:p>
            <a:pPr marL="0" lvl="0" indent="0" algn="ctr">
              <a:buNone/>
            </a:pPr>
            <a:r>
              <a:rPr lang="en-US" sz="2800" dirty="0" smtClean="0">
                <a:solidFill>
                  <a:srgbClr val="BF0A30"/>
                </a:solidFill>
              </a:rPr>
              <a:t>During the Incident</a:t>
            </a:r>
          </a:p>
          <a:p>
            <a:pPr marL="0" lvl="0" indent="0" algn="ctr">
              <a:buNone/>
            </a:pPr>
            <a:endParaRPr lang="en-US" sz="1000" dirty="0" smtClean="0">
              <a:solidFill>
                <a:srgbClr val="BF0A30"/>
              </a:solidFill>
            </a:endParaRPr>
          </a:p>
          <a:p>
            <a:pPr marL="0" indent="0">
              <a:buNone/>
            </a:pPr>
            <a:endParaRPr lang="en-US" sz="1400" dirty="0" smtClean="0"/>
          </a:p>
          <a:p>
            <a:pPr marL="0" indent="0">
              <a:buNone/>
            </a:pPr>
            <a:r>
              <a:rPr lang="en-US" dirty="0" smtClean="0"/>
              <a:t>Interacting with First Responders </a:t>
            </a:r>
          </a:p>
          <a:p>
            <a:pPr marL="0" indent="0">
              <a:buNone/>
            </a:pPr>
            <a:endParaRPr lang="en-US" sz="1000" dirty="0"/>
          </a:p>
          <a:p>
            <a:pPr lvl="0" algn="just">
              <a:buClr>
                <a:srgbClr val="BF0A30"/>
              </a:buClr>
            </a:pPr>
            <a:r>
              <a:rPr lang="en-US" sz="2000" dirty="0"/>
              <a:t>Law Enforcement’s first priority must be to locate and stop the person or persons posing the </a:t>
            </a:r>
            <a:r>
              <a:rPr lang="en-US" sz="2000" dirty="0" smtClean="0"/>
              <a:t>threat and they will not stop to help the injured. Law enforcement officers may not be able to distinguish the “good guys” from the “bad guys”. </a:t>
            </a:r>
          </a:p>
          <a:p>
            <a:pPr marL="0" indent="0">
              <a:buNone/>
            </a:pP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34</a:t>
            </a:fld>
            <a:endParaRPr lang="en-US"/>
          </a:p>
        </p:txBody>
      </p:sp>
    </p:spTree>
    <p:extLst>
      <p:ext uri="{BB962C8B-B14F-4D97-AF65-F5344CB8AC3E}">
        <p14:creationId xmlns:p14="http://schemas.microsoft.com/office/powerpoint/2010/main" val="815358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991600" cy="990600"/>
          </a:xfrm>
        </p:spPr>
        <p:txBody>
          <a:bodyPr>
            <a:normAutofit fontScale="90000"/>
          </a:bodyPr>
          <a:lstStyle/>
          <a:p>
            <a:pPr algn="ctr"/>
            <a:r>
              <a:rPr lang="en-US" dirty="0">
                <a:solidFill>
                  <a:srgbClr val="002868"/>
                </a:solidFill>
              </a:rPr>
              <a:t>Place of Worship Security &amp; Safety Training</a:t>
            </a:r>
            <a:endParaRPr lang="en-US" dirty="0"/>
          </a:p>
        </p:txBody>
      </p:sp>
      <p:sp>
        <p:nvSpPr>
          <p:cNvPr id="3" name="Content Placeholder 2"/>
          <p:cNvSpPr>
            <a:spLocks noGrp="1"/>
          </p:cNvSpPr>
          <p:nvPr>
            <p:ph idx="1"/>
          </p:nvPr>
        </p:nvSpPr>
        <p:spPr>
          <a:xfrm>
            <a:off x="457200" y="1447800"/>
            <a:ext cx="8229600" cy="4876800"/>
          </a:xfrm>
        </p:spPr>
        <p:txBody>
          <a:bodyPr>
            <a:normAutofit/>
          </a:bodyPr>
          <a:lstStyle/>
          <a:p>
            <a:pPr marL="0" lvl="0" indent="0" algn="ctr">
              <a:buNone/>
            </a:pPr>
            <a:r>
              <a:rPr lang="en-US" sz="2800" dirty="0">
                <a:solidFill>
                  <a:srgbClr val="BF0A30"/>
                </a:solidFill>
              </a:rPr>
              <a:t>During the Incident</a:t>
            </a:r>
          </a:p>
          <a:p>
            <a:pPr marL="0" lvl="0" indent="0" algn="ctr">
              <a:buNone/>
            </a:pPr>
            <a:endParaRPr lang="en-US" sz="1000" dirty="0">
              <a:solidFill>
                <a:srgbClr val="BF0A30"/>
              </a:solidFill>
            </a:endParaRPr>
          </a:p>
          <a:p>
            <a:pPr marL="0" indent="0">
              <a:buNone/>
            </a:pPr>
            <a:r>
              <a:rPr lang="en-US" dirty="0"/>
              <a:t>Interacting with First Responders </a:t>
            </a:r>
          </a:p>
          <a:p>
            <a:pPr marL="0" indent="0">
              <a:buNone/>
            </a:pPr>
            <a:endParaRPr lang="en-US" sz="500" dirty="0"/>
          </a:p>
          <a:p>
            <a:pPr lvl="0" algn="just">
              <a:buClr>
                <a:srgbClr val="BF0A30"/>
              </a:buClr>
            </a:pPr>
            <a:r>
              <a:rPr lang="en-US" sz="2000" dirty="0"/>
              <a:t>Congregates and staff, including the security team members, should be trained to do the following when first responders arrive:</a:t>
            </a:r>
          </a:p>
          <a:p>
            <a:pPr marL="0" lvl="0" indent="0" algn="just">
              <a:buClr>
                <a:srgbClr val="BF0A30"/>
              </a:buClr>
              <a:buNone/>
            </a:pPr>
            <a:endParaRPr lang="en-US" sz="600" dirty="0"/>
          </a:p>
          <a:p>
            <a:pPr marL="627063" lvl="0" indent="-231775" algn="just">
              <a:buClr>
                <a:srgbClr val="BF0A30"/>
              </a:buClr>
            </a:pPr>
            <a:r>
              <a:rPr lang="en-US" sz="1900" dirty="0"/>
              <a:t>Follow all commands such as getting down on the ground, dropping all objects (including cell phones) from hands and putting hands in the air</a:t>
            </a:r>
            <a:r>
              <a:rPr lang="en-US" sz="1900" dirty="0" smtClean="0"/>
              <a:t>.</a:t>
            </a:r>
          </a:p>
          <a:p>
            <a:pPr marL="395288" lvl="0" indent="0" algn="just">
              <a:buClr>
                <a:srgbClr val="BF0A30"/>
              </a:buClr>
              <a:buNone/>
            </a:pPr>
            <a:endParaRPr lang="en-US" sz="400" dirty="0" smtClean="0"/>
          </a:p>
          <a:p>
            <a:pPr marL="395288" lvl="0" indent="0" algn="just">
              <a:buClr>
                <a:srgbClr val="BF0A30"/>
              </a:buClr>
              <a:buNone/>
            </a:pPr>
            <a:endParaRPr lang="en-US" sz="100" dirty="0"/>
          </a:p>
          <a:p>
            <a:pPr marL="627063" lvl="0" indent="-231775" algn="just">
              <a:buClr>
                <a:srgbClr val="BF0A30"/>
              </a:buClr>
            </a:pPr>
            <a:r>
              <a:rPr lang="en-US" sz="1900" dirty="0"/>
              <a:t>Once identified and cleared, the security team should meet with first responders and provide as much information as possible (</a:t>
            </a:r>
            <a:r>
              <a:rPr lang="en-US" sz="1900" dirty="0" err="1"/>
              <a:t>ie</a:t>
            </a:r>
            <a:r>
              <a:rPr lang="en-US" sz="1900" dirty="0"/>
              <a:t>. location of safe zones, last known location of the threat, facility access points and </a:t>
            </a:r>
            <a:r>
              <a:rPr lang="en-US" sz="1900" dirty="0" smtClean="0"/>
              <a:t>childcare </a:t>
            </a:r>
            <a:r>
              <a:rPr lang="en-US" sz="1900" dirty="0"/>
              <a:t>location and access).</a:t>
            </a:r>
          </a:p>
          <a:p>
            <a:pPr marL="0" indent="0">
              <a:buNone/>
            </a:pP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35</a:t>
            </a:fld>
            <a:endParaRPr lang="en-US"/>
          </a:p>
        </p:txBody>
      </p:sp>
    </p:spTree>
    <p:extLst>
      <p:ext uri="{BB962C8B-B14F-4D97-AF65-F5344CB8AC3E}">
        <p14:creationId xmlns:p14="http://schemas.microsoft.com/office/powerpoint/2010/main" val="596105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10600" cy="990600"/>
          </a:xfrm>
        </p:spPr>
        <p:txBody>
          <a:bodyPr>
            <a:normAutofit fontScale="90000"/>
          </a:bodyPr>
          <a:lstStyle/>
          <a:p>
            <a:pPr algn="ctr"/>
            <a:r>
              <a:rPr lang="en-US" dirty="0">
                <a:solidFill>
                  <a:srgbClr val="002868"/>
                </a:solidFill>
              </a:rPr>
              <a:t>Place of Worship Security &amp; Safety Training</a:t>
            </a:r>
            <a:endParaRPr lang="en-US" dirty="0"/>
          </a:p>
        </p:txBody>
      </p:sp>
      <p:sp>
        <p:nvSpPr>
          <p:cNvPr id="3" name="Content Placeholder 2"/>
          <p:cNvSpPr>
            <a:spLocks noGrp="1"/>
          </p:cNvSpPr>
          <p:nvPr>
            <p:ph idx="1"/>
          </p:nvPr>
        </p:nvSpPr>
        <p:spPr>
          <a:xfrm>
            <a:off x="457200" y="1447800"/>
            <a:ext cx="8229600" cy="5029200"/>
          </a:xfrm>
        </p:spPr>
        <p:txBody>
          <a:bodyPr/>
          <a:lstStyle/>
          <a:p>
            <a:pPr marL="0" lvl="0" indent="0" algn="ctr">
              <a:buClr>
                <a:srgbClr val="93A299"/>
              </a:buClr>
              <a:buNone/>
            </a:pPr>
            <a:r>
              <a:rPr lang="en-US" sz="3200" dirty="0" smtClean="0">
                <a:solidFill>
                  <a:srgbClr val="BF0A30"/>
                </a:solidFill>
              </a:rPr>
              <a:t>The Aftermath</a:t>
            </a:r>
            <a:endParaRPr lang="en-US" sz="3200" dirty="0">
              <a:solidFill>
                <a:srgbClr val="BF0A30"/>
              </a:solidFill>
            </a:endParaRPr>
          </a:p>
          <a:p>
            <a:pPr marL="0" lvl="0" indent="0" algn="ctr">
              <a:buClr>
                <a:srgbClr val="93A299"/>
              </a:buClr>
              <a:buNone/>
            </a:pPr>
            <a:endParaRPr lang="en-US" sz="1100" dirty="0">
              <a:solidFill>
                <a:srgbClr val="BF0A30"/>
              </a:solidFill>
            </a:endParaRPr>
          </a:p>
          <a:p>
            <a:pPr marL="0" lvl="0" indent="0">
              <a:buClr>
                <a:srgbClr val="93A299"/>
              </a:buClr>
              <a:buNone/>
            </a:pPr>
            <a:r>
              <a:rPr lang="en-US" dirty="0" smtClean="0">
                <a:solidFill>
                  <a:srgbClr val="292934"/>
                </a:solidFill>
              </a:rPr>
              <a:t>Place of Worship Security Team:</a:t>
            </a:r>
          </a:p>
          <a:p>
            <a:pPr marL="0" lvl="0" indent="0">
              <a:buClr>
                <a:srgbClr val="93A299"/>
              </a:buClr>
              <a:buNone/>
            </a:pPr>
            <a:endParaRPr lang="en-US" sz="1700" dirty="0">
              <a:solidFill>
                <a:srgbClr val="292934"/>
              </a:solidFill>
            </a:endParaRPr>
          </a:p>
          <a:p>
            <a:pPr lvl="0">
              <a:buClr>
                <a:srgbClr val="BF0A30"/>
              </a:buClr>
            </a:pPr>
            <a:r>
              <a:rPr lang="en-US" sz="2000" dirty="0"/>
              <a:t>Brief first responders upon arrival.</a:t>
            </a:r>
          </a:p>
          <a:p>
            <a:pPr>
              <a:buClr>
                <a:srgbClr val="BF0A30"/>
              </a:buClr>
            </a:pPr>
            <a:endParaRPr lang="en-US" sz="1800" dirty="0"/>
          </a:p>
          <a:p>
            <a:pPr lvl="0">
              <a:buClr>
                <a:srgbClr val="BF0A30"/>
              </a:buClr>
            </a:pPr>
            <a:r>
              <a:rPr lang="en-US" sz="2000" dirty="0"/>
              <a:t>Continue to manage safe zones and assist first responders as directed.</a:t>
            </a:r>
          </a:p>
          <a:p>
            <a:pPr lvl="0">
              <a:buClr>
                <a:srgbClr val="BF0A30"/>
              </a:buClr>
            </a:pPr>
            <a:endParaRPr lang="en-US" sz="1800" dirty="0"/>
          </a:p>
          <a:p>
            <a:pPr lvl="0">
              <a:buClr>
                <a:srgbClr val="BF0A30"/>
              </a:buClr>
            </a:pPr>
            <a:r>
              <a:rPr lang="en-US" sz="2000" dirty="0" smtClean="0"/>
              <a:t>Identify </a:t>
            </a:r>
            <a:r>
              <a:rPr lang="en-US" sz="2000" dirty="0"/>
              <a:t>a place of worship spokesperson to address the media and public along with the first responder media spokesperson.</a:t>
            </a:r>
          </a:p>
          <a:p>
            <a:pPr>
              <a:buClr>
                <a:srgbClr val="BF0A30"/>
              </a:buClr>
            </a:pPr>
            <a:endParaRPr lang="en-US" sz="1800" dirty="0"/>
          </a:p>
          <a:p>
            <a:pPr lvl="0">
              <a:buClr>
                <a:srgbClr val="BF0A30"/>
              </a:buClr>
            </a:pPr>
            <a:r>
              <a:rPr lang="en-US" sz="2000" dirty="0"/>
              <a:t>Coordinate all activities with first responders.</a:t>
            </a:r>
          </a:p>
          <a:p>
            <a:pPr marL="0" lvl="0" indent="0">
              <a:buClr>
                <a:srgbClr val="93A299"/>
              </a:buClr>
              <a:buNone/>
            </a:pPr>
            <a:endParaRPr lang="en-US" sz="2000" dirty="0">
              <a:solidFill>
                <a:srgbClr val="292934"/>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36</a:t>
            </a:fld>
            <a:endParaRPr lang="en-US"/>
          </a:p>
        </p:txBody>
      </p:sp>
    </p:spTree>
    <p:extLst>
      <p:ext uri="{BB962C8B-B14F-4D97-AF65-F5344CB8AC3E}">
        <p14:creationId xmlns:p14="http://schemas.microsoft.com/office/powerpoint/2010/main" val="35752108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990600"/>
          </a:xfrm>
        </p:spPr>
        <p:txBody>
          <a:bodyPr>
            <a:normAutofit fontScale="90000"/>
          </a:bodyPr>
          <a:lstStyle/>
          <a:p>
            <a:pPr algn="ctr"/>
            <a:r>
              <a:rPr lang="en-US" dirty="0">
                <a:solidFill>
                  <a:srgbClr val="002868"/>
                </a:solidFill>
              </a:rPr>
              <a:t>Place of Worship Security &amp; Safety Training</a:t>
            </a:r>
            <a:endParaRPr lang="en-US" dirty="0"/>
          </a:p>
        </p:txBody>
      </p:sp>
      <p:sp>
        <p:nvSpPr>
          <p:cNvPr id="3" name="Content Placeholder 2"/>
          <p:cNvSpPr>
            <a:spLocks noGrp="1"/>
          </p:cNvSpPr>
          <p:nvPr>
            <p:ph idx="1"/>
          </p:nvPr>
        </p:nvSpPr>
        <p:spPr>
          <a:xfrm>
            <a:off x="381000" y="1371600"/>
            <a:ext cx="8305800" cy="4953000"/>
          </a:xfrm>
        </p:spPr>
        <p:txBody>
          <a:bodyPr>
            <a:normAutofit/>
          </a:bodyPr>
          <a:lstStyle/>
          <a:p>
            <a:pPr marL="0" lvl="0" indent="0" algn="ctr">
              <a:buClr>
                <a:srgbClr val="93A299"/>
              </a:buClr>
              <a:buNone/>
            </a:pPr>
            <a:r>
              <a:rPr lang="en-US" sz="3200" dirty="0">
                <a:solidFill>
                  <a:srgbClr val="BF0A30"/>
                </a:solidFill>
              </a:rPr>
              <a:t>The Aftermath</a:t>
            </a:r>
          </a:p>
          <a:p>
            <a:pPr marL="0" lvl="0" indent="0">
              <a:buClr>
                <a:srgbClr val="93A299"/>
              </a:buClr>
              <a:buNone/>
            </a:pPr>
            <a:endParaRPr lang="en-US" sz="1100" dirty="0">
              <a:solidFill>
                <a:srgbClr val="BF0A30"/>
              </a:solidFill>
            </a:endParaRPr>
          </a:p>
          <a:p>
            <a:pPr marL="0" lvl="0" indent="0">
              <a:buClr>
                <a:srgbClr val="93A299"/>
              </a:buClr>
              <a:buNone/>
            </a:pPr>
            <a:r>
              <a:rPr lang="en-US" dirty="0" smtClean="0">
                <a:solidFill>
                  <a:srgbClr val="292934"/>
                </a:solidFill>
              </a:rPr>
              <a:t>First Responders</a:t>
            </a:r>
            <a:endParaRPr lang="en-US" dirty="0">
              <a:solidFill>
                <a:srgbClr val="292934"/>
              </a:solidFill>
            </a:endParaRPr>
          </a:p>
          <a:p>
            <a:pPr marL="0" lvl="0" indent="0">
              <a:buNone/>
            </a:pPr>
            <a:endParaRPr lang="en-US" sz="1200" dirty="0" smtClean="0"/>
          </a:p>
          <a:p>
            <a:pPr lvl="0">
              <a:buClr>
                <a:srgbClr val="BF0A30"/>
              </a:buClr>
            </a:pPr>
            <a:r>
              <a:rPr lang="en-US" sz="1900" dirty="0" smtClean="0"/>
              <a:t>Assume </a:t>
            </a:r>
            <a:r>
              <a:rPr lang="en-US" sz="1900" dirty="0"/>
              <a:t>command of the critical incident</a:t>
            </a:r>
            <a:r>
              <a:rPr lang="en-US" sz="1900" dirty="0" smtClean="0"/>
              <a:t>.</a:t>
            </a:r>
            <a:endParaRPr lang="en-US" sz="1900" dirty="0"/>
          </a:p>
          <a:p>
            <a:pPr lvl="0">
              <a:buClr>
                <a:srgbClr val="BF0A30"/>
              </a:buClr>
            </a:pPr>
            <a:r>
              <a:rPr lang="en-US" sz="1900" dirty="0"/>
              <a:t>Treat and transport injured individuals </a:t>
            </a:r>
            <a:r>
              <a:rPr lang="en-US" sz="1900" dirty="0" smtClean="0"/>
              <a:t>to </a:t>
            </a:r>
            <a:r>
              <a:rPr lang="en-US" sz="1900" dirty="0"/>
              <a:t>medical facilities</a:t>
            </a:r>
            <a:r>
              <a:rPr lang="en-US" sz="1900" dirty="0" smtClean="0"/>
              <a:t>.</a:t>
            </a:r>
          </a:p>
          <a:p>
            <a:pPr lvl="0">
              <a:buClr>
                <a:srgbClr val="BF0A30"/>
              </a:buClr>
            </a:pPr>
            <a:r>
              <a:rPr lang="en-US" sz="1900" dirty="0" smtClean="0"/>
              <a:t>Initiate </a:t>
            </a:r>
            <a:r>
              <a:rPr lang="en-US" sz="1900" dirty="0"/>
              <a:t>the </a:t>
            </a:r>
            <a:r>
              <a:rPr lang="en-US" sz="1900" dirty="0" smtClean="0"/>
              <a:t>investigation and interview </a:t>
            </a:r>
            <a:r>
              <a:rPr lang="en-US" sz="1900" dirty="0"/>
              <a:t>witnesses</a:t>
            </a:r>
            <a:r>
              <a:rPr lang="en-US" sz="1900" dirty="0" smtClean="0"/>
              <a:t>.</a:t>
            </a:r>
            <a:r>
              <a:rPr lang="en-US" sz="1900" dirty="0"/>
              <a:t> </a:t>
            </a:r>
            <a:endParaRPr lang="en-US" sz="1900" dirty="0" smtClean="0"/>
          </a:p>
          <a:p>
            <a:pPr lvl="0">
              <a:buClr>
                <a:srgbClr val="BF0A30"/>
              </a:buClr>
            </a:pPr>
            <a:r>
              <a:rPr lang="en-US" sz="1900" dirty="0" smtClean="0"/>
              <a:t>Interview witnesses </a:t>
            </a:r>
            <a:endParaRPr lang="en-US" sz="1900" dirty="0"/>
          </a:p>
          <a:p>
            <a:pPr lvl="0">
              <a:buClr>
                <a:srgbClr val="BF0A30"/>
              </a:buClr>
            </a:pPr>
            <a:r>
              <a:rPr lang="en-US" sz="1900" dirty="0"/>
              <a:t>Preserve the crime scene</a:t>
            </a:r>
            <a:r>
              <a:rPr lang="en-US" sz="1900" dirty="0" smtClean="0"/>
              <a:t>.</a:t>
            </a:r>
          </a:p>
          <a:p>
            <a:pPr lvl="0">
              <a:buClr>
                <a:srgbClr val="BF0A30"/>
              </a:buClr>
            </a:pPr>
            <a:r>
              <a:rPr lang="en-US" sz="1900" dirty="0" smtClean="0"/>
              <a:t>Coordinate continuing activities of the security team.</a:t>
            </a:r>
          </a:p>
          <a:p>
            <a:pPr lvl="0">
              <a:buClr>
                <a:srgbClr val="BF0A30"/>
              </a:buClr>
            </a:pPr>
            <a:r>
              <a:rPr lang="en-US" sz="1900" dirty="0" smtClean="0"/>
              <a:t>Appoint a designee to communicate with the media.</a:t>
            </a:r>
          </a:p>
          <a:p>
            <a:pPr>
              <a:buClr>
                <a:srgbClr val="BF0A30"/>
              </a:buClr>
            </a:pPr>
            <a:r>
              <a:rPr lang="en-US" sz="1900" dirty="0"/>
              <a:t>Debrief with the place of worship </a:t>
            </a:r>
            <a:r>
              <a:rPr lang="en-US" sz="1900" dirty="0" smtClean="0"/>
              <a:t>security team after threat is over.</a:t>
            </a:r>
          </a:p>
          <a:p>
            <a:pPr marL="0" indent="0">
              <a:buClr>
                <a:srgbClr val="BF0A30"/>
              </a:buClr>
              <a:buNone/>
            </a:pPr>
            <a:endParaRPr lang="en-US" sz="2000"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37</a:t>
            </a:fld>
            <a:endParaRPr lang="en-US"/>
          </a:p>
        </p:txBody>
      </p:sp>
    </p:spTree>
    <p:extLst>
      <p:ext uri="{BB962C8B-B14F-4D97-AF65-F5344CB8AC3E}">
        <p14:creationId xmlns:p14="http://schemas.microsoft.com/office/powerpoint/2010/main" val="35955386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990600"/>
          </a:xfrm>
        </p:spPr>
        <p:txBody>
          <a:bodyPr>
            <a:normAutofit fontScale="90000"/>
          </a:bodyPr>
          <a:lstStyle/>
          <a:p>
            <a:pPr algn="ctr"/>
            <a:r>
              <a:rPr lang="en-US" dirty="0">
                <a:solidFill>
                  <a:srgbClr val="002868"/>
                </a:solidFill>
              </a:rPr>
              <a:t>Place of Worship Security &amp; Safety Training</a:t>
            </a:r>
            <a:endParaRPr lang="en-US" dirty="0"/>
          </a:p>
        </p:txBody>
      </p:sp>
      <p:sp>
        <p:nvSpPr>
          <p:cNvPr id="3" name="Content Placeholder 2"/>
          <p:cNvSpPr>
            <a:spLocks noGrp="1"/>
          </p:cNvSpPr>
          <p:nvPr>
            <p:ph idx="1"/>
          </p:nvPr>
        </p:nvSpPr>
        <p:spPr>
          <a:xfrm>
            <a:off x="457200" y="1447800"/>
            <a:ext cx="8229600" cy="5029200"/>
          </a:xfrm>
        </p:spPr>
        <p:txBody>
          <a:bodyPr>
            <a:normAutofit lnSpcReduction="10000"/>
          </a:bodyPr>
          <a:lstStyle/>
          <a:p>
            <a:pPr marL="0" lvl="0" indent="0" algn="ctr">
              <a:buClr>
                <a:srgbClr val="93A299"/>
              </a:buClr>
              <a:buNone/>
            </a:pPr>
            <a:r>
              <a:rPr lang="en-US" sz="3200" dirty="0">
                <a:solidFill>
                  <a:srgbClr val="BF0A30"/>
                </a:solidFill>
              </a:rPr>
              <a:t>The Aftermath</a:t>
            </a:r>
          </a:p>
          <a:p>
            <a:pPr marL="0" lvl="0" indent="0" algn="ctr">
              <a:buClr>
                <a:srgbClr val="93A299"/>
              </a:buClr>
              <a:buNone/>
            </a:pPr>
            <a:endParaRPr lang="en-US" sz="1100" dirty="0">
              <a:solidFill>
                <a:srgbClr val="BF0A30"/>
              </a:solidFill>
            </a:endParaRPr>
          </a:p>
          <a:p>
            <a:pPr marL="0" lvl="0" indent="0">
              <a:buClr>
                <a:srgbClr val="93A299"/>
              </a:buClr>
              <a:buNone/>
            </a:pPr>
            <a:r>
              <a:rPr lang="en-US" dirty="0" smtClean="0">
                <a:solidFill>
                  <a:srgbClr val="292934"/>
                </a:solidFill>
              </a:rPr>
              <a:t>Reunification Plan (responsibility of the Security Team)</a:t>
            </a:r>
          </a:p>
          <a:p>
            <a:pPr marL="0" lvl="0" indent="0" algn="ctr">
              <a:buClr>
                <a:srgbClr val="93A299"/>
              </a:buClr>
              <a:buNone/>
            </a:pPr>
            <a:endParaRPr lang="en-US" sz="1200" dirty="0" smtClean="0">
              <a:solidFill>
                <a:srgbClr val="292934"/>
              </a:solidFill>
            </a:endParaRPr>
          </a:p>
          <a:p>
            <a:pPr lvl="0">
              <a:buClr>
                <a:srgbClr val="BF0A30"/>
              </a:buClr>
            </a:pPr>
            <a:r>
              <a:rPr lang="en-US" sz="2000" dirty="0"/>
              <a:t>Identify a safe location </a:t>
            </a:r>
            <a:r>
              <a:rPr lang="en-US" sz="2000" dirty="0" smtClean="0"/>
              <a:t>separate from distractions for </a:t>
            </a:r>
            <a:r>
              <a:rPr lang="en-US" sz="2000" dirty="0"/>
              <a:t>family members trying to reunite with </a:t>
            </a:r>
            <a:r>
              <a:rPr lang="en-US" sz="2000" dirty="0" smtClean="0"/>
              <a:t>loved </a:t>
            </a:r>
            <a:r>
              <a:rPr lang="en-US" sz="2000" dirty="0"/>
              <a:t>ones</a:t>
            </a:r>
            <a:r>
              <a:rPr lang="en-US" sz="2000" dirty="0" smtClean="0"/>
              <a:t>.</a:t>
            </a:r>
          </a:p>
          <a:p>
            <a:pPr lvl="0">
              <a:buClr>
                <a:srgbClr val="BF0A30"/>
              </a:buClr>
            </a:pPr>
            <a:endParaRPr lang="en-US" sz="1800" dirty="0"/>
          </a:p>
          <a:p>
            <a:pPr lvl="0">
              <a:buClr>
                <a:srgbClr val="BF0A30"/>
              </a:buClr>
            </a:pPr>
            <a:r>
              <a:rPr lang="en-US" sz="2000" dirty="0"/>
              <a:t>Provide family members with timely, </a:t>
            </a:r>
            <a:r>
              <a:rPr lang="en-US" sz="2000" dirty="0" smtClean="0"/>
              <a:t>accurate </a:t>
            </a:r>
            <a:r>
              <a:rPr lang="en-US" sz="2000" dirty="0"/>
              <a:t>and relevant information</a:t>
            </a:r>
            <a:r>
              <a:rPr lang="en-US" sz="2000" dirty="0" smtClean="0"/>
              <a:t>.</a:t>
            </a:r>
          </a:p>
          <a:p>
            <a:pPr lvl="0">
              <a:buClr>
                <a:srgbClr val="BF0A30"/>
              </a:buClr>
            </a:pPr>
            <a:endParaRPr lang="en-US" sz="1800" dirty="0"/>
          </a:p>
          <a:p>
            <a:pPr lvl="0">
              <a:buClr>
                <a:srgbClr val="BF0A30"/>
              </a:buClr>
            </a:pPr>
            <a:r>
              <a:rPr lang="en-US" sz="2000" dirty="0"/>
              <a:t>Be prepared to speak with family members about what to expect when reunited with their loved ones</a:t>
            </a:r>
            <a:r>
              <a:rPr lang="en-US" sz="2000" dirty="0" smtClean="0"/>
              <a:t>.</a:t>
            </a:r>
          </a:p>
          <a:p>
            <a:pPr marL="0" lvl="0" indent="0">
              <a:buClr>
                <a:srgbClr val="BF0A30"/>
              </a:buClr>
              <a:buNone/>
            </a:pPr>
            <a:endParaRPr lang="en-US" sz="1800" dirty="0"/>
          </a:p>
          <a:p>
            <a:pPr lvl="0">
              <a:buClr>
                <a:srgbClr val="BF0A30"/>
              </a:buClr>
            </a:pPr>
            <a:r>
              <a:rPr lang="en-US" sz="2000" dirty="0"/>
              <a:t>Ensure effective communication with those that have language barriers or need other </a:t>
            </a:r>
            <a:r>
              <a:rPr lang="en-US" sz="2000" dirty="0" smtClean="0"/>
              <a:t>accommodations.</a:t>
            </a:r>
            <a:endParaRPr lang="en-US" sz="2000" dirty="0"/>
          </a:p>
          <a:p>
            <a:pPr marL="0" lvl="0" indent="0">
              <a:buClr>
                <a:srgbClr val="93A299"/>
              </a:buClr>
              <a:buNone/>
            </a:pPr>
            <a:endParaRPr lang="en-US" sz="2000" dirty="0">
              <a:solidFill>
                <a:srgbClr val="292934"/>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38</a:t>
            </a:fld>
            <a:endParaRPr lang="en-US"/>
          </a:p>
        </p:txBody>
      </p:sp>
    </p:spTree>
    <p:extLst>
      <p:ext uri="{BB962C8B-B14F-4D97-AF65-F5344CB8AC3E}">
        <p14:creationId xmlns:p14="http://schemas.microsoft.com/office/powerpoint/2010/main" val="1185465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10600" cy="990600"/>
          </a:xfrm>
        </p:spPr>
        <p:txBody>
          <a:bodyPr>
            <a:normAutofit fontScale="90000"/>
          </a:bodyPr>
          <a:lstStyle/>
          <a:p>
            <a:pPr algn="ctr"/>
            <a:r>
              <a:rPr lang="en-US" dirty="0">
                <a:solidFill>
                  <a:srgbClr val="002868"/>
                </a:solidFill>
              </a:rPr>
              <a:t>Place of Worship Security &amp; Safety Training</a:t>
            </a:r>
            <a:endParaRPr lang="en-US" dirty="0"/>
          </a:p>
        </p:txBody>
      </p:sp>
      <p:sp>
        <p:nvSpPr>
          <p:cNvPr id="3" name="Content Placeholder 2"/>
          <p:cNvSpPr>
            <a:spLocks noGrp="1"/>
          </p:cNvSpPr>
          <p:nvPr>
            <p:ph idx="1"/>
          </p:nvPr>
        </p:nvSpPr>
        <p:spPr>
          <a:xfrm>
            <a:off x="457200" y="1600200"/>
            <a:ext cx="8229600" cy="4495800"/>
          </a:xfrm>
        </p:spPr>
        <p:txBody>
          <a:bodyPr/>
          <a:lstStyle/>
          <a:p>
            <a:pPr marL="0" lvl="0" indent="0" algn="ctr">
              <a:buClr>
                <a:srgbClr val="93A299"/>
              </a:buClr>
              <a:buNone/>
            </a:pPr>
            <a:r>
              <a:rPr lang="en-US" sz="3200" dirty="0" smtClean="0">
                <a:solidFill>
                  <a:srgbClr val="BF0A30"/>
                </a:solidFill>
              </a:rPr>
              <a:t>The </a:t>
            </a:r>
            <a:r>
              <a:rPr lang="en-US" sz="3200" dirty="0">
                <a:solidFill>
                  <a:srgbClr val="BF0A30"/>
                </a:solidFill>
              </a:rPr>
              <a:t>Aftermath</a:t>
            </a:r>
          </a:p>
          <a:p>
            <a:pPr marL="0" lvl="0" indent="0" algn="ctr">
              <a:buClr>
                <a:srgbClr val="93A299"/>
              </a:buClr>
              <a:buNone/>
            </a:pPr>
            <a:endParaRPr lang="en-US" sz="1200" dirty="0">
              <a:solidFill>
                <a:srgbClr val="BF0A30"/>
              </a:solidFill>
            </a:endParaRPr>
          </a:p>
          <a:p>
            <a:pPr marL="0" lvl="0" indent="0">
              <a:buClr>
                <a:srgbClr val="93A299"/>
              </a:buClr>
              <a:buNone/>
            </a:pPr>
            <a:r>
              <a:rPr lang="en-US" dirty="0" smtClean="0">
                <a:solidFill>
                  <a:srgbClr val="292934"/>
                </a:solidFill>
              </a:rPr>
              <a:t>Crisis Intervention Stress Management (CISM):</a:t>
            </a:r>
            <a:endParaRPr lang="en-US" dirty="0">
              <a:solidFill>
                <a:srgbClr val="292934"/>
              </a:solidFill>
            </a:endParaRPr>
          </a:p>
          <a:p>
            <a:pPr marL="0" lvl="0" indent="0">
              <a:buClr>
                <a:srgbClr val="93A299"/>
              </a:buClr>
              <a:buNone/>
            </a:pPr>
            <a:endParaRPr lang="en-US" sz="1400" dirty="0">
              <a:solidFill>
                <a:srgbClr val="292934"/>
              </a:solidFill>
            </a:endParaRPr>
          </a:p>
          <a:p>
            <a:pPr lvl="0">
              <a:buClr>
                <a:srgbClr val="BF0A30"/>
              </a:buClr>
            </a:pPr>
            <a:r>
              <a:rPr lang="en-US" sz="2000" dirty="0"/>
              <a:t>Security plan should include a CISM strategy</a:t>
            </a:r>
            <a:r>
              <a:rPr lang="en-US" sz="2000" dirty="0" smtClean="0"/>
              <a:t>.</a:t>
            </a:r>
          </a:p>
          <a:p>
            <a:pPr lvl="1">
              <a:buClr>
                <a:srgbClr val="BF0A30"/>
              </a:buClr>
            </a:pPr>
            <a:r>
              <a:rPr lang="en-US" sz="1800" dirty="0"/>
              <a:t>CISM is a </a:t>
            </a:r>
            <a:r>
              <a:rPr lang="en-US" sz="1800" dirty="0" smtClean="0"/>
              <a:t>comprehensive multistep crisis </a:t>
            </a:r>
            <a:r>
              <a:rPr lang="en-US" sz="1800" dirty="0"/>
              <a:t>intervention system. </a:t>
            </a:r>
            <a:endParaRPr lang="en-US" sz="1800" dirty="0" smtClean="0"/>
          </a:p>
          <a:p>
            <a:pPr lvl="1">
              <a:buClr>
                <a:srgbClr val="BF0A30"/>
              </a:buClr>
            </a:pPr>
            <a:r>
              <a:rPr lang="en-US" sz="1800" dirty="0"/>
              <a:t>CISM </a:t>
            </a:r>
            <a:r>
              <a:rPr lang="en-US" sz="1800" dirty="0" smtClean="0"/>
              <a:t>consists </a:t>
            </a:r>
            <a:r>
              <a:rPr lang="en-US" sz="1800" dirty="0"/>
              <a:t>of </a:t>
            </a:r>
            <a:r>
              <a:rPr lang="en-US" sz="1800" dirty="0" smtClean="0"/>
              <a:t>counseling </a:t>
            </a:r>
            <a:r>
              <a:rPr lang="en-US" sz="1800" dirty="0"/>
              <a:t>which may be </a:t>
            </a:r>
            <a:r>
              <a:rPr lang="en-US" sz="1800" dirty="0" smtClean="0"/>
              <a:t>provided to </a:t>
            </a:r>
            <a:r>
              <a:rPr lang="en-US" sz="1800" dirty="0"/>
              <a:t>individuals, small </a:t>
            </a:r>
            <a:r>
              <a:rPr lang="en-US" sz="1800" dirty="0" smtClean="0"/>
              <a:t>groups</a:t>
            </a:r>
            <a:r>
              <a:rPr lang="en-US" sz="1800" dirty="0"/>
              <a:t>, large groups, families, organizations, and even communities. </a:t>
            </a:r>
          </a:p>
          <a:p>
            <a:pPr>
              <a:buClr>
                <a:srgbClr val="BF0A30"/>
              </a:buClr>
            </a:pPr>
            <a:endParaRPr lang="en-US" sz="1600" dirty="0"/>
          </a:p>
          <a:p>
            <a:pPr lvl="0">
              <a:buClr>
                <a:srgbClr val="BF0A30"/>
              </a:buClr>
            </a:pPr>
            <a:r>
              <a:rPr lang="en-US" sz="2000" dirty="0"/>
              <a:t>Security T</a:t>
            </a:r>
            <a:r>
              <a:rPr lang="en-US" sz="2000" dirty="0" smtClean="0"/>
              <a:t>eam </a:t>
            </a:r>
            <a:r>
              <a:rPr lang="en-US" sz="2000" dirty="0"/>
              <a:t>L</a:t>
            </a:r>
            <a:r>
              <a:rPr lang="en-US" sz="2000" dirty="0" smtClean="0"/>
              <a:t>eader or </a:t>
            </a:r>
            <a:r>
              <a:rPr lang="en-US" sz="2000" dirty="0"/>
              <a:t>designee should activate the CISM strategy immediately.</a:t>
            </a:r>
          </a:p>
          <a:p>
            <a:pPr marL="0" lvl="0" indent="0">
              <a:buClr>
                <a:srgbClr val="93A299"/>
              </a:buClr>
              <a:buNone/>
            </a:pPr>
            <a:endParaRPr lang="en-US" sz="2000" dirty="0">
              <a:solidFill>
                <a:srgbClr val="292934"/>
              </a:solidFill>
            </a:endParaRPr>
          </a:p>
          <a:p>
            <a:pPr marL="0" indent="0" algn="ctr">
              <a:buNone/>
            </a:pP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39</a:t>
            </a:fld>
            <a:endParaRPr lang="en-US"/>
          </a:p>
        </p:txBody>
      </p:sp>
    </p:spTree>
    <p:extLst>
      <p:ext uri="{BB962C8B-B14F-4D97-AF65-F5344CB8AC3E}">
        <p14:creationId xmlns:p14="http://schemas.microsoft.com/office/powerpoint/2010/main" val="3760907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10600" cy="990600"/>
          </a:xfrm>
        </p:spPr>
        <p:txBody>
          <a:bodyPr>
            <a:normAutofit fontScale="90000"/>
          </a:bodyPr>
          <a:lstStyle/>
          <a:p>
            <a:pPr algn="ctr"/>
            <a:r>
              <a:rPr lang="en-US" dirty="0">
                <a:solidFill>
                  <a:srgbClr val="002868"/>
                </a:solidFill>
              </a:rPr>
              <a:t>Place of Worship Security &amp; Safety Training</a:t>
            </a:r>
            <a:endParaRPr lang="en-US" dirty="0"/>
          </a:p>
        </p:txBody>
      </p:sp>
      <p:sp>
        <p:nvSpPr>
          <p:cNvPr id="3" name="Content Placeholder 2"/>
          <p:cNvSpPr>
            <a:spLocks noGrp="1"/>
          </p:cNvSpPr>
          <p:nvPr>
            <p:ph idx="1"/>
          </p:nvPr>
        </p:nvSpPr>
        <p:spPr/>
        <p:txBody>
          <a:bodyPr/>
          <a:lstStyle/>
          <a:p>
            <a:endParaRPr lang="en-US" dirty="0" smtClean="0"/>
          </a:p>
          <a:p>
            <a:pPr marL="0" indent="0">
              <a:buNone/>
            </a:pPr>
            <a:endParaRPr lang="en-US" dirty="0" smtClean="0"/>
          </a:p>
          <a:p>
            <a:pPr algn="just">
              <a:buClr>
                <a:srgbClr val="BF0A30"/>
              </a:buClr>
            </a:pPr>
            <a:r>
              <a:rPr lang="en-US" u="sng" dirty="0" smtClean="0"/>
              <a:t>This presentation should </a:t>
            </a:r>
            <a:r>
              <a:rPr lang="en-US" u="sng" dirty="0"/>
              <a:t>not be relied upon as legal advice</a:t>
            </a:r>
            <a:r>
              <a:rPr lang="en-US" dirty="0"/>
              <a:t> </a:t>
            </a:r>
            <a:r>
              <a:rPr lang="en-US" dirty="0" smtClean="0"/>
              <a:t>and is </a:t>
            </a:r>
            <a:r>
              <a:rPr lang="en-US" dirty="0"/>
              <a:t>designed as a guide </a:t>
            </a:r>
            <a:r>
              <a:rPr lang="en-US" dirty="0" smtClean="0"/>
              <a:t>only. </a:t>
            </a:r>
          </a:p>
          <a:p>
            <a:pPr marL="0" indent="0" algn="just">
              <a:buClr>
                <a:srgbClr val="BF0A30"/>
              </a:buClr>
              <a:buNone/>
            </a:pPr>
            <a:endParaRPr lang="en-US" dirty="0" smtClean="0"/>
          </a:p>
          <a:p>
            <a:pPr algn="just">
              <a:buClr>
                <a:srgbClr val="BF0A30"/>
              </a:buClr>
            </a:pPr>
            <a:r>
              <a:rPr lang="en-US" dirty="0" smtClean="0"/>
              <a:t>You </a:t>
            </a:r>
            <a:r>
              <a:rPr lang="en-US" dirty="0"/>
              <a:t>should consult with your own legal advisor prior to implementing a particular plan. </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4</a:t>
            </a:fld>
            <a:endParaRPr lang="en-US"/>
          </a:p>
        </p:txBody>
      </p:sp>
    </p:spTree>
    <p:extLst>
      <p:ext uri="{BB962C8B-B14F-4D97-AF65-F5344CB8AC3E}">
        <p14:creationId xmlns:p14="http://schemas.microsoft.com/office/powerpoint/2010/main" val="10621260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763000" cy="990600"/>
          </a:xfrm>
        </p:spPr>
        <p:txBody>
          <a:bodyPr>
            <a:normAutofit fontScale="90000"/>
          </a:bodyPr>
          <a:lstStyle/>
          <a:p>
            <a:pPr algn="ctr"/>
            <a:r>
              <a:rPr lang="en-US" dirty="0">
                <a:solidFill>
                  <a:srgbClr val="002868"/>
                </a:solidFill>
              </a:rPr>
              <a:t>Place of Worship Security &amp; Safety Training</a:t>
            </a:r>
            <a:endParaRPr lang="en-US" dirty="0"/>
          </a:p>
        </p:txBody>
      </p:sp>
      <p:sp>
        <p:nvSpPr>
          <p:cNvPr id="3" name="Content Placeholder 2"/>
          <p:cNvSpPr>
            <a:spLocks noGrp="1"/>
          </p:cNvSpPr>
          <p:nvPr>
            <p:ph idx="1"/>
          </p:nvPr>
        </p:nvSpPr>
        <p:spPr>
          <a:xfrm>
            <a:off x="381000" y="1524000"/>
            <a:ext cx="8229600" cy="4876800"/>
          </a:xfrm>
        </p:spPr>
        <p:txBody>
          <a:bodyPr/>
          <a:lstStyle/>
          <a:p>
            <a:pPr marL="0" lvl="0" indent="0" algn="ctr">
              <a:buClr>
                <a:srgbClr val="93A299"/>
              </a:buClr>
              <a:buNone/>
            </a:pPr>
            <a:r>
              <a:rPr lang="en-US" sz="3200" dirty="0">
                <a:solidFill>
                  <a:srgbClr val="BF0A30"/>
                </a:solidFill>
              </a:rPr>
              <a:t>The Aftermath</a:t>
            </a:r>
          </a:p>
          <a:p>
            <a:pPr marL="0" lvl="0" indent="0" algn="ctr">
              <a:buClr>
                <a:srgbClr val="93A299"/>
              </a:buClr>
              <a:buNone/>
            </a:pPr>
            <a:endParaRPr lang="en-US" sz="1100" dirty="0">
              <a:solidFill>
                <a:srgbClr val="BF0A30"/>
              </a:solidFill>
            </a:endParaRPr>
          </a:p>
          <a:p>
            <a:pPr marL="0" lvl="0" indent="0">
              <a:buClr>
                <a:srgbClr val="93A299"/>
              </a:buClr>
              <a:buNone/>
            </a:pPr>
            <a:r>
              <a:rPr lang="en-US" dirty="0" smtClean="0">
                <a:solidFill>
                  <a:srgbClr val="292934"/>
                </a:solidFill>
              </a:rPr>
              <a:t>Continuity of Operations Plan (COOP):</a:t>
            </a:r>
          </a:p>
          <a:p>
            <a:pPr marL="0" lvl="0" indent="0">
              <a:buClr>
                <a:srgbClr val="93A299"/>
              </a:buClr>
              <a:buNone/>
            </a:pPr>
            <a:endParaRPr lang="en-US" sz="2000" dirty="0" smtClean="0">
              <a:solidFill>
                <a:srgbClr val="292934"/>
              </a:solidFill>
            </a:endParaRPr>
          </a:p>
          <a:p>
            <a:pPr lvl="0">
              <a:buClr>
                <a:srgbClr val="BF0A30"/>
              </a:buClr>
            </a:pPr>
            <a:r>
              <a:rPr lang="en-US" sz="2000" dirty="0"/>
              <a:t>Is your place of worship still </a:t>
            </a:r>
            <a:r>
              <a:rPr lang="en-US" sz="2000" dirty="0" smtClean="0"/>
              <a:t>accessible after the critical incident?</a:t>
            </a:r>
            <a:endParaRPr lang="en-US" sz="2000" dirty="0"/>
          </a:p>
          <a:p>
            <a:pPr>
              <a:buClr>
                <a:srgbClr val="BF0A30"/>
              </a:buClr>
            </a:pPr>
            <a:endParaRPr lang="en-US" sz="2000" dirty="0"/>
          </a:p>
          <a:p>
            <a:pPr lvl="0">
              <a:buClr>
                <a:srgbClr val="BF0A30"/>
              </a:buClr>
            </a:pPr>
            <a:r>
              <a:rPr lang="en-US" sz="2000" dirty="0"/>
              <a:t>Consider a temporary relocation of your place of </a:t>
            </a:r>
            <a:r>
              <a:rPr lang="en-US" sz="2000" dirty="0" smtClean="0"/>
              <a:t>worship, </a:t>
            </a:r>
            <a:r>
              <a:rPr lang="en-US" sz="2000" dirty="0"/>
              <a:t>if needed.</a:t>
            </a:r>
          </a:p>
          <a:p>
            <a:pPr lvl="0">
              <a:buClr>
                <a:srgbClr val="BF0A30"/>
              </a:buClr>
            </a:pPr>
            <a:endParaRPr lang="en-US" sz="2000" dirty="0"/>
          </a:p>
          <a:p>
            <a:pPr lvl="0">
              <a:buClr>
                <a:srgbClr val="BF0A30"/>
              </a:buClr>
            </a:pPr>
            <a:r>
              <a:rPr lang="en-US" sz="2000" dirty="0" smtClean="0"/>
              <a:t>Analyze the impact </a:t>
            </a:r>
            <a:r>
              <a:rPr lang="en-US" sz="2000" dirty="0"/>
              <a:t>of </a:t>
            </a:r>
            <a:r>
              <a:rPr lang="en-US" sz="2000" dirty="0" smtClean="0"/>
              <a:t>the critical </a:t>
            </a:r>
            <a:r>
              <a:rPr lang="en-US" sz="2000" dirty="0"/>
              <a:t>incident on place of worship </a:t>
            </a:r>
            <a:r>
              <a:rPr lang="en-US" sz="2000" dirty="0" smtClean="0"/>
              <a:t>leaders, </a:t>
            </a:r>
            <a:r>
              <a:rPr lang="en-US" sz="2000" dirty="0"/>
              <a:t>staff, and </a:t>
            </a:r>
            <a:r>
              <a:rPr lang="en-US" sz="2000" dirty="0" smtClean="0"/>
              <a:t>congregates to assess their ability to continue their duties.</a:t>
            </a:r>
            <a:endParaRPr lang="en-US" sz="2000" dirty="0"/>
          </a:p>
          <a:p>
            <a:pPr marL="0" lvl="0" indent="0">
              <a:buClr>
                <a:srgbClr val="93A299"/>
              </a:buClr>
              <a:buNone/>
            </a:pPr>
            <a:endParaRPr lang="en-US" sz="2800"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40</a:t>
            </a:fld>
            <a:endParaRPr lang="en-US"/>
          </a:p>
        </p:txBody>
      </p:sp>
    </p:spTree>
    <p:extLst>
      <p:ext uri="{BB962C8B-B14F-4D97-AF65-F5344CB8AC3E}">
        <p14:creationId xmlns:p14="http://schemas.microsoft.com/office/powerpoint/2010/main" val="27878334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86800" cy="990600"/>
          </a:xfrm>
        </p:spPr>
        <p:txBody>
          <a:bodyPr>
            <a:normAutofit fontScale="90000"/>
          </a:bodyPr>
          <a:lstStyle/>
          <a:p>
            <a:pPr algn="ctr"/>
            <a:r>
              <a:rPr lang="en-US" dirty="0">
                <a:solidFill>
                  <a:srgbClr val="002868"/>
                </a:solidFill>
              </a:rPr>
              <a:t>Place of Worship Security &amp; Safety Training</a:t>
            </a:r>
            <a:endParaRPr lang="en-US" dirty="0"/>
          </a:p>
        </p:txBody>
      </p:sp>
      <p:sp>
        <p:nvSpPr>
          <p:cNvPr id="3" name="Content Placeholder 2"/>
          <p:cNvSpPr>
            <a:spLocks noGrp="1"/>
          </p:cNvSpPr>
          <p:nvPr>
            <p:ph idx="1"/>
          </p:nvPr>
        </p:nvSpPr>
        <p:spPr>
          <a:xfrm>
            <a:off x="533400" y="1371600"/>
            <a:ext cx="8229600" cy="4876800"/>
          </a:xfrm>
        </p:spPr>
        <p:txBody>
          <a:bodyPr>
            <a:normAutofit/>
          </a:bodyPr>
          <a:lstStyle/>
          <a:p>
            <a:pPr marL="0" lvl="0" indent="0" algn="ctr">
              <a:buClr>
                <a:srgbClr val="93A299"/>
              </a:buClr>
              <a:buNone/>
            </a:pPr>
            <a:r>
              <a:rPr lang="en-US" sz="3200" dirty="0">
                <a:solidFill>
                  <a:srgbClr val="BF0A30"/>
                </a:solidFill>
              </a:rPr>
              <a:t>The Aftermath</a:t>
            </a:r>
          </a:p>
          <a:p>
            <a:pPr marL="0" lvl="0" indent="0" algn="ctr">
              <a:buClr>
                <a:srgbClr val="93A299"/>
              </a:buClr>
              <a:buNone/>
            </a:pPr>
            <a:endParaRPr lang="en-US" sz="1100" dirty="0">
              <a:solidFill>
                <a:srgbClr val="BF0A30"/>
              </a:solidFill>
            </a:endParaRPr>
          </a:p>
          <a:p>
            <a:pPr marL="0" lvl="0" indent="0">
              <a:buClr>
                <a:srgbClr val="93A299"/>
              </a:buClr>
              <a:buNone/>
            </a:pPr>
            <a:r>
              <a:rPr lang="en-US" dirty="0" smtClean="0">
                <a:solidFill>
                  <a:srgbClr val="292934"/>
                </a:solidFill>
              </a:rPr>
              <a:t>Planning and Oversight Committee:</a:t>
            </a:r>
          </a:p>
          <a:p>
            <a:pPr marL="0" lvl="0" indent="0">
              <a:buClr>
                <a:srgbClr val="93A299"/>
              </a:buClr>
              <a:buNone/>
            </a:pPr>
            <a:endParaRPr lang="en-US" sz="1400" dirty="0" smtClean="0">
              <a:solidFill>
                <a:srgbClr val="292934"/>
              </a:solidFill>
            </a:endParaRPr>
          </a:p>
          <a:p>
            <a:pPr lvl="0">
              <a:buClr>
                <a:srgbClr val="BF0A30"/>
              </a:buClr>
            </a:pPr>
            <a:r>
              <a:rPr lang="en-US" sz="2000" dirty="0"/>
              <a:t>Review all reports filed by the </a:t>
            </a:r>
            <a:r>
              <a:rPr lang="en-US" sz="2000" dirty="0" smtClean="0"/>
              <a:t>Place of </a:t>
            </a:r>
            <a:r>
              <a:rPr lang="en-US" sz="2000" dirty="0"/>
              <a:t> </a:t>
            </a:r>
            <a:r>
              <a:rPr lang="en-US" sz="2000" dirty="0" smtClean="0"/>
              <a:t>Worship </a:t>
            </a:r>
            <a:r>
              <a:rPr lang="en-US" sz="2000" dirty="0"/>
              <a:t>S</a:t>
            </a:r>
            <a:r>
              <a:rPr lang="en-US" sz="2000" dirty="0" smtClean="0"/>
              <a:t>ecurity </a:t>
            </a:r>
            <a:r>
              <a:rPr lang="en-US" sz="2000" dirty="0"/>
              <a:t>T</a:t>
            </a:r>
            <a:r>
              <a:rPr lang="en-US" sz="2000" dirty="0" smtClean="0"/>
              <a:t>eam </a:t>
            </a:r>
            <a:r>
              <a:rPr lang="en-US" sz="2000" dirty="0"/>
              <a:t>and first </a:t>
            </a:r>
            <a:r>
              <a:rPr lang="en-US" sz="2000" dirty="0" smtClean="0"/>
              <a:t>responders.</a:t>
            </a:r>
          </a:p>
          <a:p>
            <a:pPr marL="0" lvl="0" indent="0">
              <a:buClr>
                <a:srgbClr val="BF0A30"/>
              </a:buClr>
              <a:buNone/>
            </a:pPr>
            <a:endParaRPr lang="en-US" sz="1800" dirty="0"/>
          </a:p>
          <a:p>
            <a:pPr lvl="0">
              <a:buClr>
                <a:srgbClr val="BF0A30"/>
              </a:buClr>
            </a:pPr>
            <a:r>
              <a:rPr lang="en-US" sz="2000" dirty="0"/>
              <a:t>Adjust security plan based on reports and lessons learned</a:t>
            </a:r>
            <a:r>
              <a:rPr lang="en-US" sz="2000" dirty="0" smtClean="0"/>
              <a:t>.</a:t>
            </a:r>
          </a:p>
          <a:p>
            <a:pPr lvl="0">
              <a:buClr>
                <a:srgbClr val="BF0A30"/>
              </a:buClr>
            </a:pPr>
            <a:endParaRPr lang="en-US" sz="1800" dirty="0"/>
          </a:p>
          <a:p>
            <a:pPr lvl="0">
              <a:buClr>
                <a:srgbClr val="BF0A30"/>
              </a:buClr>
            </a:pPr>
            <a:r>
              <a:rPr lang="en-US" sz="2000" dirty="0"/>
              <a:t>Update security plan and conduct new training</a:t>
            </a:r>
            <a:r>
              <a:rPr lang="en-US" sz="2000" dirty="0" smtClean="0"/>
              <a:t>.</a:t>
            </a:r>
          </a:p>
          <a:p>
            <a:pPr marL="0" lvl="0" indent="0">
              <a:buClr>
                <a:srgbClr val="BF0A30"/>
              </a:buClr>
              <a:buNone/>
            </a:pPr>
            <a:endParaRPr lang="en-US" sz="1800" dirty="0"/>
          </a:p>
          <a:p>
            <a:pPr lvl="0">
              <a:buClr>
                <a:srgbClr val="BF0A30"/>
              </a:buClr>
            </a:pPr>
            <a:r>
              <a:rPr lang="en-US" sz="2000" dirty="0"/>
              <a:t>Provide copies of the new security plan to all </a:t>
            </a:r>
            <a:r>
              <a:rPr lang="en-US" sz="2000" dirty="0" smtClean="0"/>
              <a:t>first responders within </a:t>
            </a:r>
            <a:r>
              <a:rPr lang="en-US" sz="2000" dirty="0"/>
              <a:t>the community (i.e. </a:t>
            </a:r>
            <a:r>
              <a:rPr lang="en-US" sz="2000" dirty="0" smtClean="0"/>
              <a:t>sheriff, police, </a:t>
            </a:r>
            <a:r>
              <a:rPr lang="en-US" sz="2000" dirty="0"/>
              <a:t>fire, </a:t>
            </a:r>
            <a:r>
              <a:rPr lang="en-US" sz="2000" dirty="0" smtClean="0"/>
              <a:t>EMS).</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41</a:t>
            </a:fld>
            <a:endParaRPr lang="en-US"/>
          </a:p>
        </p:txBody>
      </p:sp>
    </p:spTree>
    <p:extLst>
      <p:ext uri="{BB962C8B-B14F-4D97-AF65-F5344CB8AC3E}">
        <p14:creationId xmlns:p14="http://schemas.microsoft.com/office/powerpoint/2010/main" val="39356162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686800" cy="990600"/>
          </a:xfrm>
        </p:spPr>
        <p:txBody>
          <a:bodyPr>
            <a:normAutofit fontScale="90000"/>
          </a:bodyPr>
          <a:lstStyle/>
          <a:p>
            <a:pPr algn="ctr"/>
            <a:r>
              <a:rPr lang="en-US" dirty="0">
                <a:solidFill>
                  <a:srgbClr val="002868"/>
                </a:solidFill>
              </a:rPr>
              <a:t>Place of Worship Security &amp; Safety Training</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lgn="ctr">
              <a:buNone/>
            </a:pPr>
            <a:r>
              <a:rPr lang="en-US" sz="4400" dirty="0" smtClean="0">
                <a:solidFill>
                  <a:srgbClr val="BF0A30"/>
                </a:solidFill>
              </a:rPr>
              <a:t>Questions?</a:t>
            </a:r>
          </a:p>
          <a:p>
            <a:pPr marL="0" indent="0" algn="ctr">
              <a:buNone/>
            </a:pPr>
            <a:endParaRPr lang="en-US" sz="3200" dirty="0" smtClean="0">
              <a:solidFill>
                <a:srgbClr val="BF0A30"/>
              </a:solidFill>
            </a:endParaRPr>
          </a:p>
          <a:p>
            <a:pPr marL="0" indent="0" algn="ctr">
              <a:buNone/>
            </a:pPr>
            <a:r>
              <a:rPr lang="en-US" sz="3200" dirty="0" smtClean="0">
                <a:solidFill>
                  <a:srgbClr val="BF0A30"/>
                </a:solidFill>
              </a:rPr>
              <a:t>CHOWAN COUNTY SHERIFF’S OFFICE</a:t>
            </a:r>
          </a:p>
          <a:p>
            <a:pPr marL="0" indent="0" algn="ctr">
              <a:buNone/>
            </a:pPr>
            <a:endParaRPr lang="en-US" sz="3200" dirty="0" smtClean="0">
              <a:solidFill>
                <a:srgbClr val="BF0A30"/>
              </a:solidFill>
            </a:endParaRPr>
          </a:p>
          <a:p>
            <a:pPr marL="0" indent="0" algn="ctr">
              <a:buNone/>
            </a:pPr>
            <a:r>
              <a:rPr lang="en-US" sz="3200" dirty="0" smtClean="0">
                <a:solidFill>
                  <a:srgbClr val="BF0A30"/>
                </a:solidFill>
              </a:rPr>
              <a:t>SHERIFF EDWARD BASNIGHT</a:t>
            </a:r>
            <a:endParaRPr lang="en-US" sz="2800" dirty="0">
              <a:solidFill>
                <a:srgbClr val="BF0A30"/>
              </a:solidFill>
            </a:endParaRPr>
          </a:p>
        </p:txBody>
      </p:sp>
      <p:sp>
        <p:nvSpPr>
          <p:cNvPr id="4" name="Slide Number Placeholder 3"/>
          <p:cNvSpPr>
            <a:spLocks noGrp="1"/>
          </p:cNvSpPr>
          <p:nvPr>
            <p:ph type="sldNum" sz="quarter" idx="12"/>
          </p:nvPr>
        </p:nvSpPr>
        <p:spPr/>
        <p:txBody>
          <a:bodyPr/>
          <a:lstStyle/>
          <a:p>
            <a:fld id="{0CFEC368-1D7A-4F81-ABF6-AE0E36BAF64C}" type="slidenum">
              <a:rPr lang="en-US" smtClean="0"/>
              <a:pPr/>
              <a:t>42</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1295399"/>
            <a:ext cx="2514600" cy="309211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 y="1219200"/>
            <a:ext cx="2971800" cy="2971800"/>
          </a:xfrm>
          <a:prstGeom prst="rect">
            <a:avLst/>
          </a:prstGeom>
        </p:spPr>
      </p:pic>
    </p:spTree>
    <p:extLst>
      <p:ext uri="{BB962C8B-B14F-4D97-AF65-F5344CB8AC3E}">
        <p14:creationId xmlns:p14="http://schemas.microsoft.com/office/powerpoint/2010/main" val="33980910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br>
              <a:rPr lang="en-US" dirty="0" smtClean="0"/>
            </a:b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43</a:t>
            </a:fld>
            <a:endParaRPr lang="en-US"/>
          </a:p>
        </p:txBody>
      </p:sp>
      <p:sp>
        <p:nvSpPr>
          <p:cNvPr id="6" name="TextBox 5"/>
          <p:cNvSpPr txBox="1"/>
          <p:nvPr/>
        </p:nvSpPr>
        <p:spPr>
          <a:xfrm>
            <a:off x="1448901" y="5586984"/>
            <a:ext cx="6246197" cy="461665"/>
          </a:xfrm>
          <a:prstGeom prst="rect">
            <a:avLst/>
          </a:prstGeom>
          <a:noFill/>
        </p:spPr>
        <p:txBody>
          <a:bodyPr wrap="none" rtlCol="0">
            <a:spAutoFit/>
          </a:bodyPr>
          <a:lstStyle/>
          <a:p>
            <a:r>
              <a:rPr lang="en-US" sz="2400" b="1" dirty="0" smtClean="0">
                <a:solidFill>
                  <a:srgbClr val="C00000"/>
                </a:solidFill>
              </a:rPr>
              <a:t>OUR FAMILY PROTECTING YOUR FAMILY</a:t>
            </a:r>
            <a:endParaRPr lang="en-US" sz="2400" b="1" dirty="0">
              <a:solidFill>
                <a:srgbClr val="C00000"/>
              </a:solidFill>
            </a:endParaRP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8907" y="1028700"/>
            <a:ext cx="8546184" cy="3944392"/>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04825"/>
            <a:ext cx="1524000" cy="1524000"/>
          </a:xfrm>
          <a:prstGeom prst="rect">
            <a:avLst/>
          </a:prstGeom>
        </p:spPr>
      </p:pic>
    </p:spTree>
    <p:extLst>
      <p:ext uri="{BB962C8B-B14F-4D97-AF65-F5344CB8AC3E}">
        <p14:creationId xmlns:p14="http://schemas.microsoft.com/office/powerpoint/2010/main" val="3946660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915400" cy="990600"/>
          </a:xfrm>
        </p:spPr>
        <p:txBody>
          <a:bodyPr>
            <a:normAutofit fontScale="90000"/>
          </a:bodyPr>
          <a:lstStyle/>
          <a:p>
            <a:pPr algn="ctr"/>
            <a:r>
              <a:rPr lang="en-US" dirty="0" smtClean="0">
                <a:solidFill>
                  <a:srgbClr val="002868"/>
                </a:solidFill>
              </a:rPr>
              <a:t>Place of Worship Security &amp; Safety Training</a:t>
            </a:r>
            <a:endParaRPr lang="en-US" dirty="0">
              <a:solidFill>
                <a:srgbClr val="002868"/>
              </a:solidFill>
            </a:endParaRPr>
          </a:p>
        </p:txBody>
      </p:sp>
      <p:sp>
        <p:nvSpPr>
          <p:cNvPr id="3" name="Content Placeholder 2"/>
          <p:cNvSpPr>
            <a:spLocks noGrp="1"/>
          </p:cNvSpPr>
          <p:nvPr>
            <p:ph idx="1"/>
          </p:nvPr>
        </p:nvSpPr>
        <p:spPr/>
        <p:txBody>
          <a:bodyPr>
            <a:normAutofit/>
          </a:bodyPr>
          <a:lstStyle/>
          <a:p>
            <a:pPr marL="0" indent="0">
              <a:buNone/>
            </a:pPr>
            <a:endParaRPr lang="en-US" sz="2800" dirty="0" smtClean="0">
              <a:solidFill>
                <a:srgbClr val="BF0A30"/>
              </a:solidFill>
            </a:endParaRPr>
          </a:p>
          <a:p>
            <a:pPr marL="0" indent="0">
              <a:buNone/>
            </a:pPr>
            <a:r>
              <a:rPr lang="en-US" sz="2800" dirty="0" smtClean="0">
                <a:solidFill>
                  <a:srgbClr val="BF0A30"/>
                </a:solidFill>
              </a:rPr>
              <a:t>Why conduct training for your place of worship?</a:t>
            </a:r>
          </a:p>
          <a:p>
            <a:pPr marL="0" indent="0">
              <a:buNone/>
            </a:pPr>
            <a:endParaRPr lang="en-US" sz="2800" dirty="0" smtClean="0">
              <a:solidFill>
                <a:srgbClr val="BF0A30"/>
              </a:solidFill>
            </a:endParaRPr>
          </a:p>
          <a:p>
            <a:pPr algn="just">
              <a:buClr>
                <a:srgbClr val="BF0A30"/>
              </a:buClr>
            </a:pPr>
            <a:r>
              <a:rPr lang="en-US" sz="2800" dirty="0">
                <a:solidFill>
                  <a:srgbClr val="BF0A30"/>
                </a:solidFill>
              </a:rPr>
              <a:t> </a:t>
            </a:r>
            <a:r>
              <a:rPr lang="en-US" dirty="0" smtClean="0"/>
              <a:t>According to recent studies, 1,617 deadly force incidents and 759 deaths have occurred on church or religious properties since 1999.</a:t>
            </a:r>
          </a:p>
          <a:p>
            <a:pPr marL="0" indent="0">
              <a:buClr>
                <a:srgbClr val="BF0A30"/>
              </a:buClr>
              <a:buNone/>
            </a:pPr>
            <a:endParaRPr lang="en-US" dirty="0">
              <a:solidFill>
                <a:srgbClr val="BF0A30"/>
              </a:solidFill>
            </a:endParaRPr>
          </a:p>
          <a:p>
            <a:pPr marL="0" indent="0">
              <a:buClr>
                <a:srgbClr val="BF0A30"/>
              </a:buClr>
              <a:buNone/>
            </a:pPr>
            <a:endParaRPr lang="en-US" dirty="0">
              <a:solidFill>
                <a:srgbClr val="BF0A30"/>
              </a:solidFill>
            </a:endParaRPr>
          </a:p>
          <a:p>
            <a:pPr marL="0" indent="0">
              <a:buClr>
                <a:srgbClr val="BF0A30"/>
              </a:buClr>
              <a:buNone/>
            </a:pPr>
            <a:r>
              <a:rPr lang="en-US" sz="1800" dirty="0" smtClean="0">
                <a:solidFill>
                  <a:srgbClr val="BF0A30"/>
                </a:solidFill>
              </a:rPr>
              <a:t>Source: “Security? In a Church?” </a:t>
            </a:r>
          </a:p>
          <a:p>
            <a:pPr marL="0" indent="0">
              <a:buClr>
                <a:srgbClr val="BF0A30"/>
              </a:buClr>
              <a:buNone/>
            </a:pPr>
            <a:r>
              <a:rPr lang="en-US" sz="1800" dirty="0" smtClean="0">
                <a:solidFill>
                  <a:srgbClr val="BF0A30"/>
                </a:solidFill>
              </a:rPr>
              <a:t>	 Carl Chinn - cdchinn@msn.com</a:t>
            </a:r>
            <a:endParaRPr lang="en-US" sz="1800" dirty="0">
              <a:solidFill>
                <a:srgbClr val="BF0A30"/>
              </a:solidFill>
            </a:endParaRPr>
          </a:p>
        </p:txBody>
      </p:sp>
      <p:sp>
        <p:nvSpPr>
          <p:cNvPr id="4" name="Slide Number Placeholder 3"/>
          <p:cNvSpPr>
            <a:spLocks noGrp="1"/>
          </p:cNvSpPr>
          <p:nvPr>
            <p:ph type="sldNum" sz="quarter" idx="12"/>
          </p:nvPr>
        </p:nvSpPr>
        <p:spPr/>
        <p:txBody>
          <a:bodyPr/>
          <a:lstStyle/>
          <a:p>
            <a:fld id="{0CFEC368-1D7A-4F81-ABF6-AE0E36BAF64C}" type="slidenum">
              <a:rPr lang="en-US" smtClean="0"/>
              <a:pPr/>
              <a:t>5</a:t>
            </a:fld>
            <a:endParaRPr lang="en-US"/>
          </a:p>
        </p:txBody>
      </p:sp>
    </p:spTree>
    <p:extLst>
      <p:ext uri="{BB962C8B-B14F-4D97-AF65-F5344CB8AC3E}">
        <p14:creationId xmlns:p14="http://schemas.microsoft.com/office/powerpoint/2010/main" val="2951729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763000" cy="990600"/>
          </a:xfrm>
        </p:spPr>
        <p:txBody>
          <a:bodyPr>
            <a:normAutofit fontScale="90000"/>
          </a:bodyPr>
          <a:lstStyle/>
          <a:p>
            <a:pPr algn="ctr"/>
            <a:r>
              <a:rPr lang="en-US" dirty="0">
                <a:solidFill>
                  <a:srgbClr val="002868"/>
                </a:solidFill>
              </a:rPr>
              <a:t>Place of Worship Security &amp; Safety Training</a:t>
            </a:r>
            <a:endParaRPr lang="en-US" dirty="0"/>
          </a:p>
        </p:txBody>
      </p:sp>
      <p:sp>
        <p:nvSpPr>
          <p:cNvPr id="3" name="Content Placeholder 2"/>
          <p:cNvSpPr>
            <a:spLocks noGrp="1"/>
          </p:cNvSpPr>
          <p:nvPr>
            <p:ph idx="1"/>
          </p:nvPr>
        </p:nvSpPr>
        <p:spPr>
          <a:xfrm>
            <a:off x="457200" y="1600200"/>
            <a:ext cx="8534400" cy="4419600"/>
          </a:xfrm>
        </p:spPr>
        <p:txBody>
          <a:bodyPr>
            <a:normAutofit/>
          </a:bodyPr>
          <a:lstStyle/>
          <a:p>
            <a:pPr marL="0" indent="0">
              <a:buNone/>
            </a:pPr>
            <a:r>
              <a:rPr lang="en-US" sz="3200" dirty="0" smtClean="0">
                <a:solidFill>
                  <a:srgbClr val="BF0A30"/>
                </a:solidFill>
              </a:rPr>
              <a:t>Motivational Factors Behind the Attack:</a:t>
            </a:r>
          </a:p>
          <a:p>
            <a:pPr marL="0" indent="0">
              <a:buClr>
                <a:srgbClr val="BF0A30"/>
              </a:buClr>
              <a:buNone/>
            </a:pPr>
            <a:endParaRPr lang="en-US" sz="1400" dirty="0" smtClean="0"/>
          </a:p>
          <a:p>
            <a:pPr>
              <a:buClr>
                <a:srgbClr val="BF0A30"/>
              </a:buClr>
            </a:pPr>
            <a:r>
              <a:rPr lang="en-US" dirty="0" smtClean="0"/>
              <a:t>Domestic Violence</a:t>
            </a:r>
          </a:p>
          <a:p>
            <a:pPr marL="0" indent="0">
              <a:buClr>
                <a:srgbClr val="BF0A30"/>
              </a:buClr>
              <a:buNone/>
            </a:pPr>
            <a:endParaRPr lang="en-US" sz="1400" dirty="0" smtClean="0"/>
          </a:p>
          <a:p>
            <a:pPr>
              <a:buClr>
                <a:srgbClr val="BF0A30"/>
              </a:buClr>
            </a:pPr>
            <a:r>
              <a:rPr lang="en-US" dirty="0" smtClean="0"/>
              <a:t>Evil intent</a:t>
            </a:r>
          </a:p>
          <a:p>
            <a:pPr marL="0" indent="0">
              <a:buClr>
                <a:srgbClr val="BF0A30"/>
              </a:buClr>
              <a:buNone/>
            </a:pPr>
            <a:endParaRPr lang="en-US" sz="1400" dirty="0" smtClean="0"/>
          </a:p>
          <a:p>
            <a:pPr>
              <a:buClr>
                <a:srgbClr val="BF0A30"/>
              </a:buClr>
            </a:pPr>
            <a:r>
              <a:rPr lang="en-US" dirty="0"/>
              <a:t>Hate (various biases</a:t>
            </a:r>
            <a:r>
              <a:rPr lang="en-US" dirty="0" smtClean="0"/>
              <a:t>)</a:t>
            </a:r>
          </a:p>
          <a:p>
            <a:pPr marL="0" indent="0">
              <a:buClr>
                <a:srgbClr val="BF0A30"/>
              </a:buClr>
              <a:buNone/>
            </a:pPr>
            <a:endParaRPr lang="en-US" sz="1400" dirty="0" smtClean="0"/>
          </a:p>
          <a:p>
            <a:pPr>
              <a:buClr>
                <a:srgbClr val="BF0A30"/>
              </a:buClr>
            </a:pPr>
            <a:r>
              <a:rPr lang="en-US" dirty="0"/>
              <a:t>Mental </a:t>
            </a:r>
            <a:r>
              <a:rPr lang="en-US" dirty="0" smtClean="0"/>
              <a:t>illness</a:t>
            </a:r>
            <a:endParaRPr lang="en-US" dirty="0"/>
          </a:p>
          <a:p>
            <a:pPr marL="0" indent="0">
              <a:buClr>
                <a:srgbClr val="BF0A30"/>
              </a:buClr>
              <a:buNone/>
            </a:pPr>
            <a:endParaRPr lang="en-US" sz="1400" dirty="0" smtClean="0"/>
          </a:p>
        </p:txBody>
      </p:sp>
      <p:sp>
        <p:nvSpPr>
          <p:cNvPr id="4" name="Slide Number Placeholder 3"/>
          <p:cNvSpPr>
            <a:spLocks noGrp="1"/>
          </p:cNvSpPr>
          <p:nvPr>
            <p:ph type="sldNum" sz="quarter" idx="12"/>
          </p:nvPr>
        </p:nvSpPr>
        <p:spPr/>
        <p:txBody>
          <a:bodyPr/>
          <a:lstStyle/>
          <a:p>
            <a:fld id="{0CFEC368-1D7A-4F81-ABF6-AE0E36BAF64C}" type="slidenum">
              <a:rPr lang="en-US" smtClean="0"/>
              <a:pPr/>
              <a:t>6</a:t>
            </a:fld>
            <a:endParaRPr lang="en-US"/>
          </a:p>
        </p:txBody>
      </p:sp>
    </p:spTree>
    <p:extLst>
      <p:ext uri="{BB962C8B-B14F-4D97-AF65-F5344CB8AC3E}">
        <p14:creationId xmlns:p14="http://schemas.microsoft.com/office/powerpoint/2010/main" val="3873460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533400"/>
            <a:ext cx="8763000" cy="990600"/>
          </a:xfrm>
        </p:spPr>
        <p:txBody>
          <a:bodyPr>
            <a:normAutofit fontScale="90000"/>
          </a:bodyPr>
          <a:lstStyle/>
          <a:p>
            <a:pPr algn="ctr"/>
            <a:r>
              <a:rPr lang="en-US" dirty="0">
                <a:solidFill>
                  <a:srgbClr val="002868"/>
                </a:solidFill>
              </a:rPr>
              <a:t>Place of Worship Security &amp; Safety Training</a:t>
            </a:r>
            <a:endParaRPr lang="en-US" dirty="0"/>
          </a:p>
        </p:txBody>
      </p:sp>
      <p:sp>
        <p:nvSpPr>
          <p:cNvPr id="6" name="Content Placeholder 5"/>
          <p:cNvSpPr>
            <a:spLocks noGrp="1"/>
          </p:cNvSpPr>
          <p:nvPr>
            <p:ph idx="1"/>
          </p:nvPr>
        </p:nvSpPr>
        <p:spPr>
          <a:xfrm>
            <a:off x="152400" y="1524000"/>
            <a:ext cx="5649310" cy="4572000"/>
          </a:xfrm>
        </p:spPr>
        <p:txBody>
          <a:bodyPr>
            <a:normAutofit lnSpcReduction="10000"/>
          </a:bodyPr>
          <a:lstStyle/>
          <a:p>
            <a:pPr marL="0" indent="0" algn="ctr">
              <a:buNone/>
            </a:pPr>
            <a:r>
              <a:rPr lang="en-US" sz="2600" dirty="0">
                <a:solidFill>
                  <a:srgbClr val="BF0A30"/>
                </a:solidFill>
              </a:rPr>
              <a:t>Church Massacre Suspect Held as Charleston Grieves</a:t>
            </a:r>
          </a:p>
          <a:p>
            <a:pPr marL="0" indent="0">
              <a:buNone/>
            </a:pPr>
            <a:r>
              <a:rPr lang="en-US" sz="1500" dirty="0" smtClean="0"/>
              <a:t>June 18, 2015</a:t>
            </a:r>
            <a:endParaRPr lang="en-US" sz="1700" dirty="0"/>
          </a:p>
          <a:p>
            <a:pPr marL="0" indent="0" algn="just">
              <a:buNone/>
            </a:pPr>
            <a:r>
              <a:rPr lang="en-US" sz="1600" dirty="0" smtClean="0"/>
              <a:t>CHARLESTON, S.C. —  The mass murder of nine people who gathered Wednesday night for Bible study at a landmark black church has shaken a city whose history from slavery to the Civil War to the present is inseparable from the nation’s anguished struggle with race. Fourteen hours after the massacre, the police in Shelby, N.C., acting on a tip from a motorist, arrested </a:t>
            </a:r>
            <a:r>
              <a:rPr lang="en-US" sz="1600" dirty="0" err="1" smtClean="0"/>
              <a:t>Dylann</a:t>
            </a:r>
            <a:r>
              <a:rPr lang="en-US" sz="1600" dirty="0" smtClean="0"/>
              <a:t> Roof, a 21-year-old white man with an unsettled personal life and a recent history of anti-black views. The killings, with victims ranging in age from 26 to 87, left people stunned and grieving. </a:t>
            </a:r>
          </a:p>
          <a:p>
            <a:pPr marL="0" indent="0" algn="just">
              <a:buNone/>
            </a:pPr>
            <a:r>
              <a:rPr lang="en-US" sz="1600" dirty="0" smtClean="0"/>
              <a:t>Dylan Roof was convicted and sentenced in Federal Court</a:t>
            </a:r>
          </a:p>
          <a:p>
            <a:pPr marL="0" indent="0" algn="just">
              <a:buNone/>
            </a:pPr>
            <a:endParaRPr lang="en-US" sz="1500" dirty="0"/>
          </a:p>
          <a:p>
            <a:pPr marL="0" indent="0" algn="just">
              <a:buNone/>
            </a:pPr>
            <a:r>
              <a:rPr lang="en-US" sz="1400" dirty="0" smtClean="0"/>
              <a:t>By: Nick </a:t>
            </a:r>
            <a:r>
              <a:rPr lang="en-US" sz="1400" dirty="0" err="1"/>
              <a:t>Corasaniti</a:t>
            </a:r>
            <a:r>
              <a:rPr lang="en-US" sz="1400" dirty="0"/>
              <a:t>, Richard Perez-Pena and Lizette Alvarez </a:t>
            </a:r>
            <a:endParaRPr lang="en-US" sz="1400" dirty="0" smtClean="0"/>
          </a:p>
          <a:p>
            <a:pPr marL="0" indent="0" algn="just">
              <a:buNone/>
            </a:pPr>
            <a:r>
              <a:rPr lang="en-US" sz="1400" dirty="0" err="1" smtClean="0"/>
              <a:t>Source:</a:t>
            </a:r>
            <a:r>
              <a:rPr lang="en-US" sz="1400" dirty="0" err="1" smtClean="0">
                <a:hlinkClick r:id="rId3"/>
              </a:rPr>
              <a:t>http</a:t>
            </a:r>
            <a:r>
              <a:rPr lang="en-US" sz="1400" dirty="0" smtClean="0">
                <a:hlinkClick r:id="rId3"/>
              </a:rPr>
              <a:t>://www.nytimes.com/2015/06/19/us/charleston-church-shooting.html</a:t>
            </a:r>
            <a:endParaRPr lang="en-US" sz="1400" dirty="0" smtClean="0"/>
          </a:p>
          <a:p>
            <a:pPr marL="0" indent="0" algn="just">
              <a:buNone/>
            </a:pPr>
            <a:endParaRPr lang="en-US" sz="1300" dirty="0" smtClean="0"/>
          </a:p>
          <a:p>
            <a:pPr marL="0" indent="0" algn="ctr">
              <a:buNone/>
            </a:pPr>
            <a:endParaRPr lang="en-US" sz="1600"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7</a:t>
            </a:fld>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1752600"/>
            <a:ext cx="2819400" cy="3429000"/>
          </a:xfrm>
          <a:prstGeom prst="rect">
            <a:avLst/>
          </a:prstGeom>
        </p:spPr>
      </p:pic>
    </p:spTree>
    <p:extLst>
      <p:ext uri="{BB962C8B-B14F-4D97-AF65-F5344CB8AC3E}">
        <p14:creationId xmlns:p14="http://schemas.microsoft.com/office/powerpoint/2010/main" val="2519306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763000" cy="990600"/>
          </a:xfrm>
        </p:spPr>
        <p:txBody>
          <a:bodyPr>
            <a:normAutofit fontScale="90000"/>
          </a:bodyPr>
          <a:lstStyle/>
          <a:p>
            <a:pPr algn="ctr"/>
            <a:r>
              <a:rPr lang="en-US" dirty="0" smtClean="0">
                <a:solidFill>
                  <a:srgbClr val="002868"/>
                </a:solidFill>
              </a:rPr>
              <a:t>Place of Worship Security &amp; Safety Training</a:t>
            </a:r>
            <a:endParaRPr lang="en-US" dirty="0"/>
          </a:p>
        </p:txBody>
      </p:sp>
      <p:sp>
        <p:nvSpPr>
          <p:cNvPr id="3" name="Content Placeholder 2"/>
          <p:cNvSpPr>
            <a:spLocks noGrp="1"/>
          </p:cNvSpPr>
          <p:nvPr>
            <p:ph idx="1"/>
          </p:nvPr>
        </p:nvSpPr>
        <p:spPr>
          <a:xfrm>
            <a:off x="228600" y="1600200"/>
            <a:ext cx="5682122" cy="4038600"/>
          </a:xfrm>
        </p:spPr>
        <p:txBody>
          <a:bodyPr>
            <a:normAutofit fontScale="25000" lnSpcReduction="20000"/>
          </a:bodyPr>
          <a:lstStyle/>
          <a:p>
            <a:pPr marL="0" indent="0">
              <a:buNone/>
            </a:pPr>
            <a:endParaRPr lang="en-US" sz="9600" dirty="0" smtClean="0">
              <a:solidFill>
                <a:srgbClr val="BF0A30"/>
              </a:solidFill>
            </a:endParaRPr>
          </a:p>
          <a:p>
            <a:pPr marL="0" indent="0">
              <a:buNone/>
            </a:pPr>
            <a:r>
              <a:rPr lang="en-US" sz="9600" dirty="0" smtClean="0">
                <a:solidFill>
                  <a:srgbClr val="BF0A30"/>
                </a:solidFill>
              </a:rPr>
              <a:t>5 Dead in Louisiana Church Shooting </a:t>
            </a:r>
          </a:p>
          <a:p>
            <a:pPr marL="0" indent="0">
              <a:buNone/>
            </a:pPr>
            <a:endParaRPr lang="en-US" sz="5600" dirty="0" smtClean="0"/>
          </a:p>
          <a:p>
            <a:pPr marL="0" indent="0">
              <a:buNone/>
            </a:pPr>
            <a:r>
              <a:rPr lang="en-US" sz="6000" dirty="0" smtClean="0"/>
              <a:t>May 21, 2006</a:t>
            </a:r>
          </a:p>
          <a:p>
            <a:pPr marL="0" indent="0">
              <a:buNone/>
            </a:pPr>
            <a:endParaRPr lang="en-US" sz="4000" dirty="0"/>
          </a:p>
          <a:p>
            <a:pPr marL="0" indent="0" algn="just" defTabSz="144463">
              <a:buNone/>
            </a:pPr>
            <a:r>
              <a:rPr lang="en-US" sz="6000" dirty="0" smtClean="0"/>
              <a:t>A </a:t>
            </a:r>
            <a:r>
              <a:rPr lang="en-US" sz="6000" dirty="0"/>
              <a:t>man opened fire Sunday morning at a church hitting five people, four of them fatally before abducting his wife, whom he later shot to death at another location, authorities </a:t>
            </a:r>
            <a:r>
              <a:rPr lang="en-US" sz="6000" dirty="0" smtClean="0"/>
              <a:t>said. The </a:t>
            </a:r>
            <a:r>
              <a:rPr lang="en-US" sz="6000" dirty="0"/>
              <a:t>suspect, Anthony Bell, 25, of Baton Rouge, was captured at an apartment complex near the church. Three children abducted with the woman were all found safe</a:t>
            </a:r>
            <a:r>
              <a:rPr lang="en-US" sz="6000" dirty="0" smtClean="0"/>
              <a:t>.</a:t>
            </a:r>
          </a:p>
          <a:p>
            <a:pPr marL="0" indent="0" defTabSz="144463">
              <a:buNone/>
            </a:pPr>
            <a:r>
              <a:rPr lang="en-US" sz="6000" dirty="0"/>
              <a:t/>
            </a:r>
            <a:br>
              <a:rPr lang="en-US" sz="6000" dirty="0"/>
            </a:br>
            <a:r>
              <a:rPr lang="en-US" sz="6000" dirty="0" smtClean="0"/>
              <a:t>Anthony Bell was convicted in April of 2008</a:t>
            </a:r>
            <a:r>
              <a:rPr lang="en-US" sz="6000" dirty="0"/>
              <a:t/>
            </a:r>
            <a:br>
              <a:rPr lang="en-US" sz="6000" dirty="0"/>
            </a:br>
            <a:r>
              <a:rPr lang="en-US" sz="6000" dirty="0"/>
              <a:t/>
            </a:r>
            <a:br>
              <a:rPr lang="en-US" sz="6000" dirty="0"/>
            </a:br>
            <a:r>
              <a:rPr lang="en-US" sz="5600" dirty="0" smtClean="0"/>
              <a:t>By: James </a:t>
            </a:r>
            <a:r>
              <a:rPr lang="en-US" sz="5600" dirty="0" err="1" smtClean="0"/>
              <a:t>Klatell</a:t>
            </a:r>
            <a:endParaRPr lang="en-US" sz="5600" dirty="0" smtClean="0"/>
          </a:p>
          <a:p>
            <a:pPr marL="0" indent="0">
              <a:buNone/>
            </a:pPr>
            <a:r>
              <a:rPr lang="en-US" sz="5600" dirty="0" smtClean="0"/>
              <a:t>Source: </a:t>
            </a:r>
            <a:r>
              <a:rPr lang="en-US" sz="5600" dirty="0" smtClean="0">
                <a:hlinkClick r:id="rId3"/>
              </a:rPr>
              <a:t>www.cbsnews.com/news/5-dead-in-louisiana-church-shooting</a:t>
            </a:r>
            <a:endParaRPr lang="en-US" sz="5600" dirty="0" smtClean="0"/>
          </a:p>
          <a:p>
            <a:pPr marL="0" indent="0">
              <a:buNone/>
            </a:pP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8</a:t>
            </a:fld>
            <a:endParaRPr lang="en-US"/>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8117" r="5402" b="29174"/>
          <a:stretch/>
        </p:blipFill>
        <p:spPr>
          <a:xfrm>
            <a:off x="5910721" y="2514600"/>
            <a:ext cx="3075194" cy="2076425"/>
          </a:xfrm>
          <a:prstGeom prst="rect">
            <a:avLst/>
          </a:prstGeom>
        </p:spPr>
      </p:pic>
    </p:spTree>
    <p:extLst>
      <p:ext uri="{BB962C8B-B14F-4D97-AF65-F5344CB8AC3E}">
        <p14:creationId xmlns:p14="http://schemas.microsoft.com/office/powerpoint/2010/main" val="2300031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763000" cy="990600"/>
          </a:xfrm>
        </p:spPr>
        <p:txBody>
          <a:bodyPr>
            <a:normAutofit fontScale="90000"/>
          </a:bodyPr>
          <a:lstStyle/>
          <a:p>
            <a:pPr algn="ctr"/>
            <a:r>
              <a:rPr lang="en-US" dirty="0">
                <a:solidFill>
                  <a:srgbClr val="002868"/>
                </a:solidFill>
              </a:rPr>
              <a:t>Place of Worship Security &amp; Safety Training</a:t>
            </a:r>
            <a:endParaRPr lang="en-US" dirty="0"/>
          </a:p>
        </p:txBody>
      </p:sp>
      <p:sp>
        <p:nvSpPr>
          <p:cNvPr id="3" name="Content Placeholder 2"/>
          <p:cNvSpPr>
            <a:spLocks noGrp="1"/>
          </p:cNvSpPr>
          <p:nvPr>
            <p:ph idx="1"/>
          </p:nvPr>
        </p:nvSpPr>
        <p:spPr>
          <a:xfrm>
            <a:off x="228600" y="1600200"/>
            <a:ext cx="6096000" cy="4495800"/>
          </a:xfrm>
        </p:spPr>
        <p:txBody>
          <a:bodyPr>
            <a:normAutofit fontScale="85000" lnSpcReduction="20000"/>
          </a:bodyPr>
          <a:lstStyle/>
          <a:p>
            <a:pPr marL="0" indent="0" algn="ctr">
              <a:buNone/>
            </a:pPr>
            <a:r>
              <a:rPr lang="en-US" sz="2800" dirty="0" smtClean="0">
                <a:solidFill>
                  <a:srgbClr val="BF0A30"/>
                </a:solidFill>
              </a:rPr>
              <a:t>Area Pastors Say Church Shooting Outside Atlanta Should Serve as a Warning</a:t>
            </a:r>
          </a:p>
          <a:p>
            <a:pPr marL="0" indent="0">
              <a:buNone/>
            </a:pPr>
            <a:endParaRPr lang="en-US" sz="1600" dirty="0" smtClean="0">
              <a:solidFill>
                <a:srgbClr val="BF0A30"/>
              </a:solidFill>
            </a:endParaRPr>
          </a:p>
          <a:p>
            <a:pPr marL="0" indent="0">
              <a:buNone/>
            </a:pPr>
            <a:r>
              <a:rPr lang="en-US" sz="1900" dirty="0" smtClean="0"/>
              <a:t>October 25, 2012</a:t>
            </a:r>
          </a:p>
          <a:p>
            <a:pPr marL="0" indent="0">
              <a:buNone/>
            </a:pPr>
            <a:endParaRPr lang="en-US" sz="1400" dirty="0" smtClean="0"/>
          </a:p>
          <a:p>
            <a:pPr marL="0" indent="0" algn="just">
              <a:buNone/>
            </a:pPr>
            <a:r>
              <a:rPr lang="en-US" sz="1900" dirty="0" smtClean="0"/>
              <a:t>About </a:t>
            </a:r>
            <a:r>
              <a:rPr lang="en-US" sz="1900" dirty="0"/>
              <a:t>20 people were gathered for a Wednesday morning prayer service at the 30,000-member World Changers Church in College Park, Ga., where Atlanta police say a 52-year-old former maintenance man walked into the sanctuary and fatally shot a church </a:t>
            </a:r>
            <a:r>
              <a:rPr lang="en-US" sz="1900" dirty="0" smtClean="0"/>
              <a:t>volunteer. Atlanta </a:t>
            </a:r>
            <a:r>
              <a:rPr lang="en-US" sz="1900" dirty="0"/>
              <a:t>police identified the suspect </a:t>
            </a:r>
            <a:r>
              <a:rPr lang="en-US" sz="1900" dirty="0" smtClean="0"/>
              <a:t>as Floyd Palmer, </a:t>
            </a:r>
            <a:r>
              <a:rPr lang="en-US" sz="1900" dirty="0"/>
              <a:t>who worked in the facilities department at the church until August. He was taken into custody late Wednesday. Officials suggested that Palmer suffers from mental illness. The incident is prompting church leaders from Atlanta to Washington to examine their security</a:t>
            </a:r>
            <a:r>
              <a:rPr lang="en-US" sz="2000" dirty="0"/>
              <a:t>. </a:t>
            </a:r>
            <a:endParaRPr lang="en-US" sz="2000" dirty="0" smtClean="0"/>
          </a:p>
          <a:p>
            <a:pPr marL="0" indent="0">
              <a:buNone/>
            </a:pPr>
            <a:endParaRPr lang="en-US" sz="2000" dirty="0" smtClean="0"/>
          </a:p>
          <a:p>
            <a:pPr marL="0" indent="0">
              <a:buNone/>
            </a:pPr>
            <a:r>
              <a:rPr lang="en-US" sz="1600" dirty="0" smtClean="0"/>
              <a:t>By: </a:t>
            </a:r>
            <a:r>
              <a:rPr lang="en-US" sz="1600" dirty="0" err="1" smtClean="0"/>
              <a:t>Hamil</a:t>
            </a:r>
            <a:r>
              <a:rPr lang="en-US" sz="1600" dirty="0" smtClean="0"/>
              <a:t> Harris</a:t>
            </a:r>
          </a:p>
          <a:p>
            <a:pPr marL="0" indent="0">
              <a:buNone/>
            </a:pPr>
            <a:r>
              <a:rPr lang="en-US" sz="1600" dirty="0" err="1"/>
              <a:t>Source:https</a:t>
            </a:r>
            <a:r>
              <a:rPr lang="en-US" sz="1600" dirty="0"/>
              <a:t>://</a:t>
            </a:r>
            <a:r>
              <a:rPr lang="en-US" sz="1600" dirty="0" smtClean="0"/>
              <a:t>www.washingtonpost.com/blogs/therootdc/post/church-shooting-outside-atlanta</a:t>
            </a:r>
            <a:endParaRPr lang="en-US" sz="2100"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9</a:t>
            </a:fld>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480441"/>
            <a:ext cx="269801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26158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13467</TotalTime>
  <Words>3034</Words>
  <Application>Microsoft Office PowerPoint</Application>
  <PresentationFormat>On-screen Show (4:3)</PresentationFormat>
  <Paragraphs>523</Paragraphs>
  <Slides>43</Slides>
  <Notes>43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Lato</vt:lpstr>
      <vt:lpstr>Times New Roman</vt:lpstr>
      <vt:lpstr>Clarity</vt:lpstr>
      <vt:lpstr>Place of Worship Security &amp; Safety Training</vt:lpstr>
      <vt:lpstr>Place of Worship Security &amp; Safety Training</vt:lpstr>
      <vt:lpstr>Place of Worship Security &amp; Safety Training</vt:lpstr>
      <vt:lpstr>Place of Worship Security &amp; Safety Training</vt:lpstr>
      <vt:lpstr>Place of Worship Security &amp; Safety Training</vt:lpstr>
      <vt:lpstr>Place of Worship Security &amp; Safety Training</vt:lpstr>
      <vt:lpstr>Place of Worship Security &amp; Safety Training</vt:lpstr>
      <vt:lpstr>Place of Worship Security &amp; Safety Training</vt:lpstr>
      <vt:lpstr>Place of Worship Security &amp; Safety Training</vt:lpstr>
      <vt:lpstr>Place of Worship Security &amp; Safety Training</vt:lpstr>
      <vt:lpstr>Place of Worship Security &amp; Safety Training</vt:lpstr>
      <vt:lpstr>Place of Worship Security &amp; Safety Training</vt:lpstr>
      <vt:lpstr> Place of Worship Security &amp; Safety Training  NCSA Place of Worship Security Guide </vt:lpstr>
      <vt:lpstr>Place of Worship Security &amp; Safety Training</vt:lpstr>
      <vt:lpstr>Place of Worship Security &amp; Safety Training</vt:lpstr>
      <vt:lpstr>Place of Worship Security &amp; Safety Training</vt:lpstr>
      <vt:lpstr>Place of Worship Security &amp; Safety Training</vt:lpstr>
      <vt:lpstr>Place of Worship Security &amp; Safety Training</vt:lpstr>
      <vt:lpstr>Place of Worship Security &amp; Safety Training</vt:lpstr>
      <vt:lpstr>Place of Worship Security &amp; Safety Training</vt:lpstr>
      <vt:lpstr>Place of Worship Security &amp; Safety Training</vt:lpstr>
      <vt:lpstr>Place of Worship Security &amp; Safety Training</vt:lpstr>
      <vt:lpstr>Place of Worship Security &amp; Safety Training</vt:lpstr>
      <vt:lpstr>Place of Worship Security &amp; Safety Training</vt:lpstr>
      <vt:lpstr>Place of Worship Security &amp; Safety Training</vt:lpstr>
      <vt:lpstr>Place of Worship Security &amp; Safety Training</vt:lpstr>
      <vt:lpstr>Place of Worship Security &amp; Safety Training</vt:lpstr>
      <vt:lpstr>Place of Worship Security &amp; Safety Training</vt:lpstr>
      <vt:lpstr>Place of Worship Security &amp; Safety Training</vt:lpstr>
      <vt:lpstr>Place of Worship Security &amp; Safety Training</vt:lpstr>
      <vt:lpstr>Place of Worship Security &amp; Safety Training</vt:lpstr>
      <vt:lpstr>Place of Worship Security &amp; Safety Training</vt:lpstr>
      <vt:lpstr>Place of Worship Security &amp; Safety Training</vt:lpstr>
      <vt:lpstr>Place of Worship Security &amp; Safety Training</vt:lpstr>
      <vt:lpstr>Place of Worship Security &amp; Safety Training</vt:lpstr>
      <vt:lpstr>Place of Worship Security &amp; Safety Training</vt:lpstr>
      <vt:lpstr>Place of Worship Security &amp; Safety Training</vt:lpstr>
      <vt:lpstr>Place of Worship Security &amp; Safety Training</vt:lpstr>
      <vt:lpstr>Place of Worship Security &amp; Safety Training</vt:lpstr>
      <vt:lpstr>Place of Worship Security &amp; Safety Training</vt:lpstr>
      <vt:lpstr>Place of Worship Security &amp; Safety Training</vt:lpstr>
      <vt:lpstr>Place of Worship Security &amp; Safety Training</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 OFFENDER REGISTRATION TRAINING</dc:title>
  <dc:creator>Christina Jones</dc:creator>
  <cp:lastModifiedBy>Josh Brown</cp:lastModifiedBy>
  <cp:revision>177</cp:revision>
  <cp:lastPrinted>2017-11-21T18:30:04Z</cp:lastPrinted>
  <dcterms:created xsi:type="dcterms:W3CDTF">2014-04-28T13:41:02Z</dcterms:created>
  <dcterms:modified xsi:type="dcterms:W3CDTF">2021-03-05T18:56:34Z</dcterms:modified>
</cp:coreProperties>
</file>